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5.jpg" ContentType="image/jpg"/>
  <Override PartName="/ppt/media/image36.jpg" ContentType="image/jpg"/>
  <Override PartName="/ppt/media/image37.jpg" ContentType="image/jpg"/>
  <Override PartName="/ppt/notesSlides/notesSlide7.xml" ContentType="application/vnd.openxmlformats-officedocument.presentationml.notesSlide+xml"/>
  <Override PartName="/ppt/media/image39.jpg" ContentType="image/jpg"/>
  <Override PartName="/ppt/media/image40.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0"/>
  </p:notesMasterIdLst>
  <p:handoutMasterIdLst>
    <p:handoutMasterId r:id="rId61"/>
  </p:handoutMasterIdLst>
  <p:sldIdLst>
    <p:sldId id="259" r:id="rId2"/>
    <p:sldId id="372" r:id="rId3"/>
    <p:sldId id="274" r:id="rId4"/>
    <p:sldId id="314" r:id="rId5"/>
    <p:sldId id="315" r:id="rId6"/>
    <p:sldId id="349" r:id="rId7"/>
    <p:sldId id="313" r:id="rId8"/>
    <p:sldId id="337" r:id="rId9"/>
    <p:sldId id="311" r:id="rId10"/>
    <p:sldId id="316" r:id="rId11"/>
    <p:sldId id="373" r:id="rId12"/>
    <p:sldId id="374" r:id="rId13"/>
    <p:sldId id="375" r:id="rId14"/>
    <p:sldId id="376" r:id="rId15"/>
    <p:sldId id="377" r:id="rId16"/>
    <p:sldId id="387" r:id="rId17"/>
    <p:sldId id="386" r:id="rId18"/>
    <p:sldId id="378" r:id="rId19"/>
    <p:sldId id="379" r:id="rId20"/>
    <p:sldId id="380" r:id="rId21"/>
    <p:sldId id="381" r:id="rId22"/>
    <p:sldId id="382" r:id="rId23"/>
    <p:sldId id="383" r:id="rId24"/>
    <p:sldId id="384" r:id="rId25"/>
    <p:sldId id="385" r:id="rId26"/>
    <p:sldId id="339" r:id="rId27"/>
    <p:sldId id="340" r:id="rId28"/>
    <p:sldId id="318" r:id="rId29"/>
    <p:sldId id="319" r:id="rId30"/>
    <p:sldId id="338" r:id="rId31"/>
    <p:sldId id="321" r:id="rId32"/>
    <p:sldId id="317" r:id="rId33"/>
    <p:sldId id="320" r:id="rId34"/>
    <p:sldId id="310" r:id="rId35"/>
    <p:sldId id="303" r:id="rId36"/>
    <p:sldId id="322" r:id="rId37"/>
    <p:sldId id="309" r:id="rId38"/>
    <p:sldId id="308" r:id="rId39"/>
    <p:sldId id="324" r:id="rId40"/>
    <p:sldId id="323" r:id="rId41"/>
    <p:sldId id="353" r:id="rId42"/>
    <p:sldId id="302" r:id="rId43"/>
    <p:sldId id="357" r:id="rId44"/>
    <p:sldId id="371" r:id="rId45"/>
    <p:sldId id="360" r:id="rId46"/>
    <p:sldId id="358" r:id="rId47"/>
    <p:sldId id="362" r:id="rId48"/>
    <p:sldId id="361" r:id="rId49"/>
    <p:sldId id="364" r:id="rId50"/>
    <p:sldId id="365" r:id="rId51"/>
    <p:sldId id="366" r:id="rId52"/>
    <p:sldId id="367" r:id="rId53"/>
    <p:sldId id="368" r:id="rId54"/>
    <p:sldId id="370" r:id="rId55"/>
    <p:sldId id="355" r:id="rId56"/>
    <p:sldId id="332" r:id="rId57"/>
    <p:sldId id="369" r:id="rId58"/>
    <p:sldId id="262" r:id="rId59"/>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4">
          <p15:clr>
            <a:srgbClr val="A4A3A4"/>
          </p15:clr>
        </p15:guide>
        <p15:guide id="2" orient="horz" pos="713">
          <p15:clr>
            <a:srgbClr val="A4A3A4"/>
          </p15:clr>
        </p15:guide>
        <p15:guide id="3" orient="horz" pos="940">
          <p15:clr>
            <a:srgbClr val="A4A3A4"/>
          </p15:clr>
        </p15:guide>
        <p15:guide id="4" pos="5647">
          <p15:clr>
            <a:srgbClr val="A4A3A4"/>
          </p15:clr>
        </p15:guide>
        <p15:guide id="5" pos="401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DBCE9D"/>
    <a:srgbClr val="0082A6"/>
    <a:srgbClr val="FFCC66"/>
    <a:srgbClr val="0BB5B5"/>
    <a:srgbClr val="FFFFFF"/>
    <a:srgbClr val="E8ECEC"/>
    <a:srgbClr val="E5EFED"/>
    <a:srgbClr val="E9EAE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6395" autoAdjust="0"/>
  </p:normalViewPr>
  <p:slideViewPr>
    <p:cSldViewPr>
      <p:cViewPr varScale="1">
        <p:scale>
          <a:sx n="162" d="100"/>
          <a:sy n="162" d="100"/>
        </p:scale>
        <p:origin x="204" y="114"/>
      </p:cViewPr>
      <p:guideLst>
        <p:guide orient="horz" pos="1484"/>
        <p:guide orient="horz" pos="713"/>
        <p:guide orient="horz" pos="940"/>
        <p:guide pos="5647"/>
        <p:guide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1850"/>
    </p:cViewPr>
  </p:sorterViewPr>
  <p:notesViewPr>
    <p:cSldViewPr>
      <p:cViewPr varScale="1">
        <p:scale>
          <a:sx n="144" d="100"/>
          <a:sy n="144" d="100"/>
        </p:scale>
        <p:origin x="-457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2FB8CD-A94B-4305-8549-0FEF4D156D3F}" type="datetimeFigureOut">
              <a:rPr lang="de-CH" smtClean="0"/>
              <a:t>10.09.2024</a:t>
            </a:fld>
            <a:endParaRPr lang="de-CH"/>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563405-3C17-4A99-8821-54FE90AFE8A3}" type="slidenum">
              <a:rPr lang="de-CH" smtClean="0"/>
              <a:t>‹#›</a:t>
            </a:fld>
            <a:endParaRPr lang="de-CH"/>
          </a:p>
        </p:txBody>
      </p:sp>
    </p:spTree>
    <p:extLst>
      <p:ext uri="{BB962C8B-B14F-4D97-AF65-F5344CB8AC3E}">
        <p14:creationId xmlns:p14="http://schemas.microsoft.com/office/powerpoint/2010/main" val="3782138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490B9A-685A-4884-81EA-16812C1C1CC6}" type="datetimeFigureOut">
              <a:rPr lang="de-CH" smtClean="0"/>
              <a:t>10.09.2024</a:t>
            </a:fld>
            <a:endParaRPr lang="de-CH"/>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FC9AC-C992-4448-B93F-54C359AB78D6}" type="slidenum">
              <a:rPr lang="de-CH" smtClean="0"/>
              <a:t>‹#›</a:t>
            </a:fld>
            <a:endParaRPr lang="de-CH"/>
          </a:p>
        </p:txBody>
      </p:sp>
    </p:spTree>
    <p:extLst>
      <p:ext uri="{BB962C8B-B14F-4D97-AF65-F5344CB8AC3E}">
        <p14:creationId xmlns:p14="http://schemas.microsoft.com/office/powerpoint/2010/main" val="59307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a:t>
            </a:fld>
            <a:endParaRPr lang="de-CH"/>
          </a:p>
        </p:txBody>
      </p:sp>
    </p:spTree>
    <p:extLst>
      <p:ext uri="{BB962C8B-B14F-4D97-AF65-F5344CB8AC3E}">
        <p14:creationId xmlns:p14="http://schemas.microsoft.com/office/powerpoint/2010/main" val="142150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36</a:t>
            </a:fld>
            <a:endParaRPr lang="de-CH"/>
          </a:p>
        </p:txBody>
      </p:sp>
    </p:spTree>
    <p:extLst>
      <p:ext uri="{BB962C8B-B14F-4D97-AF65-F5344CB8AC3E}">
        <p14:creationId xmlns:p14="http://schemas.microsoft.com/office/powerpoint/2010/main" val="411627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45</a:t>
            </a:fld>
            <a:endParaRPr lang="de-CH"/>
          </a:p>
        </p:txBody>
      </p:sp>
    </p:spTree>
    <p:extLst>
      <p:ext uri="{BB962C8B-B14F-4D97-AF65-F5344CB8AC3E}">
        <p14:creationId xmlns:p14="http://schemas.microsoft.com/office/powerpoint/2010/main" val="338370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46</a:t>
            </a:fld>
            <a:endParaRPr lang="de-CH"/>
          </a:p>
        </p:txBody>
      </p:sp>
    </p:spTree>
    <p:extLst>
      <p:ext uri="{BB962C8B-B14F-4D97-AF65-F5344CB8AC3E}">
        <p14:creationId xmlns:p14="http://schemas.microsoft.com/office/powerpoint/2010/main" val="99492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47</a:t>
            </a:fld>
            <a:endParaRPr lang="de-CH"/>
          </a:p>
        </p:txBody>
      </p:sp>
    </p:spTree>
    <p:extLst>
      <p:ext uri="{BB962C8B-B14F-4D97-AF65-F5344CB8AC3E}">
        <p14:creationId xmlns:p14="http://schemas.microsoft.com/office/powerpoint/2010/main" val="1655878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48</a:t>
            </a:fld>
            <a:endParaRPr lang="de-CH"/>
          </a:p>
        </p:txBody>
      </p:sp>
    </p:spTree>
    <p:extLst>
      <p:ext uri="{BB962C8B-B14F-4D97-AF65-F5344CB8AC3E}">
        <p14:creationId xmlns:p14="http://schemas.microsoft.com/office/powerpoint/2010/main" val="336321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49</a:t>
            </a:fld>
            <a:endParaRPr lang="de-CH"/>
          </a:p>
        </p:txBody>
      </p:sp>
    </p:spTree>
    <p:extLst>
      <p:ext uri="{BB962C8B-B14F-4D97-AF65-F5344CB8AC3E}">
        <p14:creationId xmlns:p14="http://schemas.microsoft.com/office/powerpoint/2010/main" val="3731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7</a:t>
            </a:fld>
            <a:endParaRPr lang="de-CH"/>
          </a:p>
        </p:txBody>
      </p:sp>
    </p:spTree>
    <p:extLst>
      <p:ext uri="{BB962C8B-B14F-4D97-AF65-F5344CB8AC3E}">
        <p14:creationId xmlns:p14="http://schemas.microsoft.com/office/powerpoint/2010/main" val="91497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t>In  1950  only  30%  of  the  worldwide  population  was  urban;  it  is  now  55%  (2018) and  growing, projected to be at 68% in 2050.</a:t>
            </a:r>
          </a:p>
          <a:p>
            <a:endParaRPr lang="en-US" sz="1500" dirty="0" smtClean="0"/>
          </a:p>
          <a:p>
            <a:r>
              <a:rPr lang="en-US" sz="1500" dirty="0" smtClean="0"/>
              <a:t>This rapid growth of cities means that the increase of people arriving in cities</a:t>
            </a:r>
            <a:r>
              <a:rPr lang="en-US" sz="1500" baseline="0" dirty="0" smtClean="0"/>
              <a:t> is higher </a:t>
            </a:r>
            <a:r>
              <a:rPr lang="en-US" sz="1500" dirty="0" smtClean="0"/>
              <a:t>than the capacities</a:t>
            </a:r>
            <a:r>
              <a:rPr lang="en-US" sz="1500" baseline="0" dirty="0" smtClean="0"/>
              <a:t> of cities to absorb them in terms of providing shelter and adequate access to basic services such as safe drinking water and adequate sanitation. This leads to people living in devastating conditions and leads to the building of informal settlements, also called slums.</a:t>
            </a:r>
            <a:endParaRPr lang="en-US" sz="1500" dirty="0" smtClean="0"/>
          </a:p>
          <a:p>
            <a:r>
              <a:rPr lang="en-GB" sz="800" b="1" dirty="0" smtClean="0"/>
              <a:t>[click]</a:t>
            </a:r>
            <a:endParaRPr lang="en-GB" sz="800" dirty="0" smtClean="0"/>
          </a:p>
          <a:p>
            <a:r>
              <a:rPr lang="en-GB" sz="1500" dirty="0" smtClean="0"/>
              <a:t>Rapid urbanisation also means that households (HHs) do not connect to the municipal system because they</a:t>
            </a:r>
          </a:p>
          <a:p>
            <a:r>
              <a:rPr lang="en-GB" sz="1600" b="1" dirty="0" smtClean="0"/>
              <a:t>[click]</a:t>
            </a:r>
            <a:endParaRPr lang="en-GB" sz="1500" dirty="0" smtClean="0"/>
          </a:p>
          <a:p>
            <a:pPr lvl="1">
              <a:buFont typeface="Wingdings" panose="05000000000000000000" pitchFamily="2" charset="2"/>
              <a:buChar char="Ø"/>
            </a:pPr>
            <a:r>
              <a:rPr lang="en-GB" sz="1500" dirty="0" smtClean="0"/>
              <a:t>…live outside the area served by the formal system;</a:t>
            </a:r>
          </a:p>
          <a:p>
            <a:pPr lvl="0">
              <a:buFont typeface="Wingdings" panose="05000000000000000000" pitchFamily="2" charset="2"/>
              <a:buNone/>
            </a:pPr>
            <a:r>
              <a:rPr lang="en-GB" sz="1600" b="1" dirty="0" smtClean="0"/>
              <a:t>[click]</a:t>
            </a:r>
            <a:endParaRPr lang="en-GB" sz="1500" dirty="0" smtClean="0"/>
          </a:p>
          <a:p>
            <a:pPr lvl="1">
              <a:buFont typeface="Wingdings" panose="05000000000000000000" pitchFamily="2" charset="2"/>
              <a:buChar char="Ø"/>
            </a:pPr>
            <a:r>
              <a:rPr lang="en-GB" sz="1500" dirty="0" smtClean="0"/>
              <a:t>…live in illegal settlements and are denied connections to public services;</a:t>
            </a:r>
          </a:p>
          <a:p>
            <a:pPr lvl="0">
              <a:buFont typeface="Wingdings" panose="05000000000000000000" pitchFamily="2" charset="2"/>
              <a:buNone/>
            </a:pPr>
            <a:r>
              <a:rPr lang="en-GB" sz="1600" b="1" dirty="0" smtClean="0"/>
              <a:t>[click]</a:t>
            </a:r>
            <a:endParaRPr lang="en-GB" sz="1500" dirty="0" smtClean="0"/>
          </a:p>
          <a:p>
            <a:pPr lvl="1">
              <a:buFont typeface="Wingdings" panose="05000000000000000000" pitchFamily="2" charset="2"/>
              <a:buChar char="Ø"/>
            </a:pPr>
            <a:r>
              <a:rPr lang="en-GB" sz="1500" dirty="0" smtClean="0"/>
              <a:t>…are unable to pay service charges; or</a:t>
            </a:r>
          </a:p>
          <a:p>
            <a:pPr lvl="0">
              <a:buFont typeface="Wingdings" panose="05000000000000000000" pitchFamily="2" charset="2"/>
              <a:buNone/>
            </a:pPr>
            <a:r>
              <a:rPr lang="en-GB" sz="1600" b="1" dirty="0" smtClean="0"/>
              <a:t>[click]</a:t>
            </a:r>
            <a:endParaRPr lang="en-GB" sz="1500" dirty="0" smtClean="0"/>
          </a:p>
          <a:p>
            <a:pPr lvl="1">
              <a:buFont typeface="Wingdings" panose="05000000000000000000" pitchFamily="2" charset="2"/>
              <a:buChar char="Ø"/>
            </a:pPr>
            <a:r>
              <a:rPr lang="en-GB" sz="1500" dirty="0" smtClean="0"/>
              <a:t>…are unwilling to pay because they already have some form of sanitation.</a:t>
            </a:r>
          </a:p>
          <a:p>
            <a:pPr lvl="1">
              <a:buFont typeface="Wingdings" panose="05000000000000000000" pitchFamily="2" charset="2"/>
              <a:buChar char="Ø"/>
            </a:pPr>
            <a:endParaRPr lang="en-GB" sz="800" dirty="0" smtClean="0"/>
          </a:p>
        </p:txBody>
      </p:sp>
      <p:sp>
        <p:nvSpPr>
          <p:cNvPr id="4" name="Slide Number Placeholder 3"/>
          <p:cNvSpPr>
            <a:spLocks noGrp="1"/>
          </p:cNvSpPr>
          <p:nvPr>
            <p:ph type="sldNum" sz="quarter" idx="10"/>
          </p:nvPr>
        </p:nvSpPr>
        <p:spPr/>
        <p:txBody>
          <a:bodyPr/>
          <a:lstStyle/>
          <a:p>
            <a:fld id="{157FC9AC-C992-4448-B93F-54C359AB78D6}" type="slidenum">
              <a:rPr lang="de-CH" smtClean="0"/>
              <a:t>12</a:t>
            </a:fld>
            <a:endParaRPr lang="de-CH"/>
          </a:p>
        </p:txBody>
      </p:sp>
    </p:spTree>
    <p:extLst>
      <p:ext uri="{BB962C8B-B14F-4D97-AF65-F5344CB8AC3E}">
        <p14:creationId xmlns:p14="http://schemas.microsoft.com/office/powerpoint/2010/main" val="403237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These</a:t>
            </a:r>
            <a:r>
              <a:rPr lang="de-CH" baseline="0" dirty="0" smtClean="0"/>
              <a:t> </a:t>
            </a:r>
            <a:r>
              <a:rPr lang="de-CH" baseline="0" dirty="0" err="1" smtClean="0"/>
              <a:t>are</a:t>
            </a:r>
            <a:r>
              <a:rPr lang="de-CH" baseline="0" dirty="0" smtClean="0"/>
              <a:t> </a:t>
            </a:r>
            <a:r>
              <a:rPr lang="de-CH" baseline="0" dirty="0" err="1" smtClean="0"/>
              <a:t>the</a:t>
            </a:r>
            <a:r>
              <a:rPr lang="de-CH" baseline="0" dirty="0" smtClean="0"/>
              <a:t> </a:t>
            </a:r>
            <a:r>
              <a:rPr lang="de-CH" baseline="0" dirty="0" err="1" smtClean="0"/>
              <a:t>contexts</a:t>
            </a:r>
            <a:r>
              <a:rPr lang="de-CH" baseline="0" dirty="0" smtClean="0"/>
              <a:t> </a:t>
            </a:r>
            <a:r>
              <a:rPr lang="de-CH" baseline="0" dirty="0" err="1" smtClean="0"/>
              <a:t>where</a:t>
            </a:r>
            <a:r>
              <a:rPr lang="de-CH" baseline="0" dirty="0" smtClean="0"/>
              <a:t> </a:t>
            </a:r>
            <a:r>
              <a:rPr lang="de-CH" baseline="0" dirty="0" err="1" smtClean="0"/>
              <a:t>we</a:t>
            </a:r>
            <a:r>
              <a:rPr lang="de-CH" baseline="0" dirty="0" smtClean="0"/>
              <a:t> </a:t>
            </a:r>
            <a:r>
              <a:rPr lang="de-CH" baseline="0" dirty="0" err="1" smtClean="0"/>
              <a:t>as</a:t>
            </a:r>
            <a:r>
              <a:rPr lang="de-CH" baseline="0" dirty="0" smtClean="0"/>
              <a:t> </a:t>
            </a:r>
            <a:r>
              <a:rPr lang="de-CH" baseline="0" dirty="0" err="1" smtClean="0"/>
              <a:t>Sandec</a:t>
            </a:r>
            <a:r>
              <a:rPr lang="de-CH" baseline="0" dirty="0" smtClean="0"/>
              <a:t> and </a:t>
            </a:r>
            <a:r>
              <a:rPr lang="de-CH" baseline="0" dirty="0" err="1" smtClean="0"/>
              <a:t>our</a:t>
            </a:r>
            <a:r>
              <a:rPr lang="de-CH" baseline="0" dirty="0" smtClean="0"/>
              <a:t> Strategic Environmental Sanitation </a:t>
            </a:r>
            <a:r>
              <a:rPr lang="de-CH" baseline="0" dirty="0" err="1" smtClean="0"/>
              <a:t>Planning</a:t>
            </a:r>
            <a:r>
              <a:rPr lang="de-CH" baseline="0" dirty="0" smtClean="0"/>
              <a:t> </a:t>
            </a:r>
            <a:r>
              <a:rPr lang="de-CH" baseline="0" dirty="0" err="1" smtClean="0"/>
              <a:t>group</a:t>
            </a:r>
            <a:r>
              <a:rPr lang="de-CH" baseline="0" dirty="0" smtClean="0"/>
              <a:t> </a:t>
            </a:r>
            <a:r>
              <a:rPr lang="de-CH" baseline="0" dirty="0" err="1" smtClean="0"/>
              <a:t>are</a:t>
            </a:r>
            <a:r>
              <a:rPr lang="de-CH" baseline="0" dirty="0" smtClean="0"/>
              <a:t> </a:t>
            </a:r>
            <a:r>
              <a:rPr lang="de-CH" baseline="0" dirty="0" err="1" smtClean="0"/>
              <a:t>mostly</a:t>
            </a:r>
            <a:r>
              <a:rPr lang="de-CH" baseline="0" dirty="0" smtClean="0"/>
              <a:t> </a:t>
            </a:r>
            <a:r>
              <a:rPr lang="de-CH" baseline="0" dirty="0" err="1" smtClean="0"/>
              <a:t>active</a:t>
            </a:r>
            <a:r>
              <a:rPr lang="de-CH" baseline="0" dirty="0" smtClean="0"/>
              <a:t>. </a:t>
            </a:r>
          </a:p>
          <a:p>
            <a:endParaRPr lang="de-CH" baseline="0" dirty="0" smtClean="0"/>
          </a:p>
          <a:p>
            <a:r>
              <a:rPr lang="de-CH" baseline="0" dirty="0" err="1" smtClean="0"/>
              <a:t>We</a:t>
            </a:r>
            <a:r>
              <a:rPr lang="de-CH" baseline="0" dirty="0" smtClean="0"/>
              <a:t> </a:t>
            </a:r>
            <a:r>
              <a:rPr lang="de-CH" baseline="0" dirty="0" err="1" smtClean="0"/>
              <a:t>work</a:t>
            </a:r>
            <a:r>
              <a:rPr lang="de-CH" baseline="0" dirty="0" smtClean="0"/>
              <a:t> in urban </a:t>
            </a:r>
            <a:r>
              <a:rPr lang="de-CH" baseline="0" dirty="0" err="1" smtClean="0"/>
              <a:t>development</a:t>
            </a:r>
            <a:r>
              <a:rPr lang="de-CH" baseline="0" dirty="0" smtClean="0"/>
              <a:t> </a:t>
            </a:r>
            <a:r>
              <a:rPr lang="de-CH" baseline="0" dirty="0" err="1" smtClean="0"/>
              <a:t>contexts</a:t>
            </a:r>
            <a:r>
              <a:rPr lang="de-CH" baseline="0" dirty="0" smtClean="0"/>
              <a:t>, </a:t>
            </a:r>
            <a:r>
              <a:rPr lang="de-CH" baseline="0" dirty="0" err="1" smtClean="0"/>
              <a:t>which</a:t>
            </a:r>
            <a:r>
              <a:rPr lang="de-CH" baseline="0" dirty="0" smtClean="0"/>
              <a:t> </a:t>
            </a:r>
            <a:r>
              <a:rPr lang="de-CH" baseline="0" dirty="0" err="1" smtClean="0"/>
              <a:t>usually</a:t>
            </a:r>
            <a:r>
              <a:rPr lang="de-CH" baseline="0" dirty="0" smtClean="0"/>
              <a:t> </a:t>
            </a:r>
            <a:r>
              <a:rPr lang="de-CH" baseline="0" dirty="0" err="1" smtClean="0"/>
              <a:t>are</a:t>
            </a:r>
            <a:r>
              <a:rPr lang="de-CH" baseline="0" dirty="0" smtClean="0"/>
              <a:t> in urban </a:t>
            </a:r>
            <a:r>
              <a:rPr lang="de-CH" baseline="0" dirty="0" err="1" smtClean="0"/>
              <a:t>areas</a:t>
            </a:r>
            <a:r>
              <a:rPr lang="de-CH" baseline="0" dirty="0" smtClean="0"/>
              <a:t> and </a:t>
            </a:r>
            <a:r>
              <a:rPr lang="de-CH" baseline="0" dirty="0" err="1" smtClean="0"/>
              <a:t>either</a:t>
            </a:r>
            <a:r>
              <a:rPr lang="de-CH" baseline="0" dirty="0" smtClean="0"/>
              <a:t> formal </a:t>
            </a:r>
            <a:r>
              <a:rPr lang="de-CH" baseline="0" dirty="0" err="1" smtClean="0"/>
              <a:t>or</a:t>
            </a:r>
            <a:r>
              <a:rPr lang="de-CH" baseline="0" dirty="0" smtClean="0"/>
              <a:t> informal </a:t>
            </a:r>
            <a:r>
              <a:rPr lang="de-CH" baseline="0" dirty="0" err="1" smtClean="0"/>
              <a:t>low-income</a:t>
            </a:r>
            <a:r>
              <a:rPr lang="de-CH" baseline="0" dirty="0" smtClean="0"/>
              <a:t> </a:t>
            </a:r>
            <a:r>
              <a:rPr lang="de-CH" baseline="0" dirty="0" err="1" smtClean="0"/>
              <a:t>settlements</a:t>
            </a:r>
            <a:r>
              <a:rPr lang="de-CH" baseline="0" dirty="0" smtClean="0"/>
              <a:t>. </a:t>
            </a:r>
            <a:r>
              <a:rPr lang="de-CH" baseline="0" dirty="0" err="1" smtClean="0"/>
              <a:t>Often</a:t>
            </a:r>
            <a:r>
              <a:rPr lang="de-CH" baseline="0" dirty="0" smtClean="0"/>
              <a:t>, </a:t>
            </a:r>
            <a:r>
              <a:rPr lang="de-CH" baseline="0" dirty="0" err="1" smtClean="0"/>
              <a:t>these</a:t>
            </a:r>
            <a:r>
              <a:rPr lang="de-CH" baseline="0" dirty="0" smtClean="0"/>
              <a:t> </a:t>
            </a:r>
            <a:r>
              <a:rPr lang="de-CH" baseline="0" dirty="0" err="1" smtClean="0"/>
              <a:t>contexts</a:t>
            </a:r>
            <a:r>
              <a:rPr lang="de-CH" baseline="0" dirty="0" smtClean="0"/>
              <a:t> </a:t>
            </a:r>
            <a:r>
              <a:rPr lang="de-CH" baseline="0" dirty="0" err="1" smtClean="0"/>
              <a:t>are</a:t>
            </a:r>
            <a:r>
              <a:rPr lang="de-CH" baseline="0" dirty="0" smtClean="0"/>
              <a:t> </a:t>
            </a:r>
            <a:r>
              <a:rPr lang="de-CH" baseline="0" dirty="0" err="1" smtClean="0"/>
              <a:t>characterised</a:t>
            </a:r>
            <a:r>
              <a:rPr lang="de-CH" baseline="0" dirty="0" smtClean="0"/>
              <a:t> </a:t>
            </a:r>
            <a:r>
              <a:rPr lang="de-CH" baseline="0" dirty="0" err="1" smtClean="0"/>
              <a:t>by</a:t>
            </a:r>
            <a:r>
              <a:rPr lang="de-CH" baseline="0" dirty="0" smtClean="0"/>
              <a:t> high </a:t>
            </a:r>
            <a:r>
              <a:rPr lang="de-CH" baseline="0" dirty="0" err="1" smtClean="0"/>
              <a:t>poverty</a:t>
            </a:r>
            <a:r>
              <a:rPr lang="de-CH" baseline="0" dirty="0" smtClean="0"/>
              <a:t> </a:t>
            </a:r>
            <a:r>
              <a:rPr lang="de-CH" baseline="0" dirty="0" err="1" smtClean="0"/>
              <a:t>levels</a:t>
            </a:r>
            <a:r>
              <a:rPr lang="de-CH" baseline="0" dirty="0" smtClean="0"/>
              <a:t> and </a:t>
            </a:r>
            <a:r>
              <a:rPr lang="de-CH" baseline="0" dirty="0" err="1" smtClean="0"/>
              <a:t>densely</a:t>
            </a:r>
            <a:r>
              <a:rPr lang="de-CH" baseline="0" dirty="0" smtClean="0"/>
              <a:t> </a:t>
            </a:r>
            <a:r>
              <a:rPr lang="de-CH" baseline="0" dirty="0" err="1" smtClean="0"/>
              <a:t>populated</a:t>
            </a:r>
            <a:r>
              <a:rPr lang="de-CH" baseline="0" dirty="0" smtClean="0"/>
              <a:t> </a:t>
            </a:r>
            <a:r>
              <a:rPr lang="de-CH" baseline="0" dirty="0" err="1" smtClean="0"/>
              <a:t>areas</a:t>
            </a:r>
            <a:r>
              <a:rPr lang="de-CH" baseline="0" dirty="0" smtClean="0"/>
              <a:t>.</a:t>
            </a:r>
          </a:p>
          <a:p>
            <a:endParaRPr lang="de-CH" baseline="0" dirty="0" smtClean="0"/>
          </a:p>
          <a:p>
            <a:r>
              <a:rPr lang="de-CH" baseline="0" dirty="0" smtClean="0"/>
              <a:t>This </a:t>
            </a:r>
            <a:r>
              <a:rPr lang="de-CH" baseline="0" dirty="0" err="1" smtClean="0"/>
              <a:t>means</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a:t>
            </a:r>
            <a:r>
              <a:rPr lang="de-CH" baseline="0" dirty="0" err="1" smtClean="0"/>
              <a:t>hardly</a:t>
            </a:r>
            <a:r>
              <a:rPr lang="de-CH" baseline="0" dirty="0" smtClean="0"/>
              <a:t> </a:t>
            </a:r>
            <a:r>
              <a:rPr lang="de-CH" baseline="0" dirty="0" err="1" smtClean="0"/>
              <a:t>any</a:t>
            </a:r>
            <a:r>
              <a:rPr lang="de-CH" baseline="0" dirty="0" smtClean="0"/>
              <a:t> </a:t>
            </a:r>
            <a:r>
              <a:rPr lang="de-CH" baseline="0" dirty="0" err="1" smtClean="0"/>
              <a:t>space</a:t>
            </a:r>
            <a:r>
              <a:rPr lang="de-CH" baseline="0" dirty="0" smtClean="0"/>
              <a:t> </a:t>
            </a:r>
            <a:r>
              <a:rPr lang="de-CH" baseline="0" dirty="0" err="1" smtClean="0"/>
              <a:t>to</a:t>
            </a:r>
            <a:r>
              <a:rPr lang="de-CH" baseline="0" dirty="0" smtClean="0"/>
              <a:t> </a:t>
            </a:r>
            <a:r>
              <a:rPr lang="de-CH" baseline="0" dirty="0" err="1" smtClean="0"/>
              <a:t>build</a:t>
            </a:r>
            <a:r>
              <a:rPr lang="de-CH" baseline="0" dirty="0" smtClean="0"/>
              <a:t> a </a:t>
            </a:r>
            <a:r>
              <a:rPr lang="de-CH" baseline="0" dirty="0" err="1" smtClean="0"/>
              <a:t>sanitation</a:t>
            </a:r>
            <a:r>
              <a:rPr lang="de-CH" baseline="0" dirty="0" smtClean="0"/>
              <a:t> </a:t>
            </a:r>
            <a:r>
              <a:rPr lang="de-CH" baseline="0" dirty="0" err="1" smtClean="0"/>
              <a:t>system</a:t>
            </a:r>
            <a:r>
              <a:rPr lang="de-CH" baseline="0" dirty="0" smtClean="0"/>
              <a:t>. </a:t>
            </a:r>
            <a:r>
              <a:rPr lang="de-CH" baseline="0" dirty="0" err="1" smtClean="0"/>
              <a:t>Because</a:t>
            </a:r>
            <a:r>
              <a:rPr lang="de-CH" baseline="0" dirty="0" smtClean="0"/>
              <a:t> </a:t>
            </a:r>
            <a:r>
              <a:rPr lang="de-CH" baseline="0" dirty="0" err="1" smtClean="0"/>
              <a:t>poverty</a:t>
            </a:r>
            <a:r>
              <a:rPr lang="de-CH" baseline="0" dirty="0" smtClean="0"/>
              <a:t> </a:t>
            </a:r>
            <a:r>
              <a:rPr lang="de-CH" baseline="0" dirty="0" err="1" smtClean="0"/>
              <a:t>levels</a:t>
            </a:r>
            <a:r>
              <a:rPr lang="de-CH" baseline="0" dirty="0" smtClean="0"/>
              <a:t> </a:t>
            </a:r>
            <a:r>
              <a:rPr lang="de-CH" baseline="0" dirty="0" err="1" smtClean="0"/>
              <a:t>are</a:t>
            </a:r>
            <a:r>
              <a:rPr lang="de-CH" baseline="0" dirty="0" smtClean="0"/>
              <a:t> high, </a:t>
            </a:r>
            <a:r>
              <a:rPr lang="de-CH" baseline="0" dirty="0" err="1" smtClean="0"/>
              <a:t>people</a:t>
            </a:r>
            <a:r>
              <a:rPr lang="de-CH" baseline="0" dirty="0" smtClean="0"/>
              <a:t> </a:t>
            </a:r>
            <a:r>
              <a:rPr lang="de-CH" baseline="0" dirty="0" err="1" smtClean="0"/>
              <a:t>often</a:t>
            </a:r>
            <a:r>
              <a:rPr lang="de-CH" baseline="0" dirty="0" smtClean="0"/>
              <a:t> </a:t>
            </a:r>
            <a:r>
              <a:rPr lang="de-CH" baseline="0" dirty="0" err="1" smtClean="0"/>
              <a:t>cannot</a:t>
            </a:r>
            <a:r>
              <a:rPr lang="de-CH" baseline="0" dirty="0" smtClean="0"/>
              <a:t> </a:t>
            </a:r>
            <a:r>
              <a:rPr lang="de-CH" baseline="0" dirty="0" err="1" smtClean="0"/>
              <a:t>afford</a:t>
            </a:r>
            <a:r>
              <a:rPr lang="de-CH" baseline="0" dirty="0" smtClean="0"/>
              <a:t> – </a:t>
            </a:r>
            <a:r>
              <a:rPr lang="de-CH" baseline="0" dirty="0" err="1" smtClean="0"/>
              <a:t>or</a:t>
            </a:r>
            <a:r>
              <a:rPr lang="de-CH" baseline="0" dirty="0" smtClean="0"/>
              <a:t> </a:t>
            </a:r>
            <a:r>
              <a:rPr lang="de-CH" baseline="0" dirty="0" err="1" smtClean="0"/>
              <a:t>are</a:t>
            </a:r>
            <a:r>
              <a:rPr lang="de-CH" baseline="0" dirty="0" smtClean="0"/>
              <a:t> not </a:t>
            </a:r>
            <a:r>
              <a:rPr lang="de-CH" baseline="0" dirty="0" err="1" smtClean="0"/>
              <a:t>willing</a:t>
            </a:r>
            <a:r>
              <a:rPr lang="de-CH" baseline="0" dirty="0" smtClean="0"/>
              <a:t> </a:t>
            </a:r>
            <a:r>
              <a:rPr lang="de-CH" baseline="0" dirty="0" err="1" smtClean="0"/>
              <a:t>to</a:t>
            </a:r>
            <a:r>
              <a:rPr lang="de-CH" baseline="0" dirty="0" smtClean="0"/>
              <a:t> </a:t>
            </a:r>
            <a:r>
              <a:rPr lang="de-CH" baseline="0" dirty="0" err="1" smtClean="0"/>
              <a:t>pay</a:t>
            </a:r>
            <a:r>
              <a:rPr lang="de-CH" baseline="0" dirty="0" smtClean="0"/>
              <a:t> – for </a:t>
            </a:r>
            <a:r>
              <a:rPr lang="de-CH" baseline="0" dirty="0" err="1" smtClean="0"/>
              <a:t>sanitation</a:t>
            </a:r>
            <a:r>
              <a:rPr lang="de-CH" baseline="0" dirty="0" smtClean="0"/>
              <a:t> </a:t>
            </a:r>
            <a:r>
              <a:rPr lang="de-CH" baseline="0" dirty="0" err="1" smtClean="0"/>
              <a:t>services</a:t>
            </a:r>
            <a:r>
              <a:rPr lang="de-CH" baseline="0" dirty="0" smtClean="0"/>
              <a:t>.</a:t>
            </a:r>
          </a:p>
          <a:p>
            <a:endParaRPr lang="de-CH" baseline="0" dirty="0" smtClean="0"/>
          </a:p>
          <a:p>
            <a:r>
              <a:rPr lang="de-CH" baseline="0" dirty="0" err="1" smtClean="0"/>
              <a:t>How</a:t>
            </a:r>
            <a:r>
              <a:rPr lang="de-CH" baseline="0" dirty="0" smtClean="0"/>
              <a:t> do </a:t>
            </a:r>
            <a:r>
              <a:rPr lang="de-CH" baseline="0" dirty="0" err="1" smtClean="0"/>
              <a:t>you</a:t>
            </a:r>
            <a:r>
              <a:rPr lang="de-CH" baseline="0" dirty="0" smtClean="0"/>
              <a:t> </a:t>
            </a:r>
            <a:r>
              <a:rPr lang="de-CH" baseline="0" dirty="0" err="1" smtClean="0"/>
              <a:t>establish</a:t>
            </a:r>
            <a:r>
              <a:rPr lang="de-CH" baseline="0" dirty="0" smtClean="0"/>
              <a:t> </a:t>
            </a:r>
            <a:r>
              <a:rPr lang="de-CH" baseline="0" dirty="0" err="1" smtClean="0"/>
              <a:t>adequate</a:t>
            </a:r>
            <a:r>
              <a:rPr lang="de-CH" baseline="0" dirty="0" smtClean="0"/>
              <a:t> </a:t>
            </a:r>
            <a:r>
              <a:rPr lang="de-CH" baseline="0" dirty="0" err="1" smtClean="0"/>
              <a:t>sanitation</a:t>
            </a:r>
            <a:r>
              <a:rPr lang="de-CH" baseline="0" dirty="0" smtClean="0"/>
              <a:t> </a:t>
            </a:r>
            <a:r>
              <a:rPr lang="de-CH" baseline="0" dirty="0" err="1" smtClean="0"/>
              <a:t>is</a:t>
            </a:r>
            <a:r>
              <a:rPr lang="de-CH" baseline="0" dirty="0" smtClean="0"/>
              <a:t> such </a:t>
            </a:r>
            <a:r>
              <a:rPr lang="de-CH" baseline="0" dirty="0" err="1" smtClean="0"/>
              <a:t>contexts</a:t>
            </a:r>
            <a:r>
              <a:rPr lang="de-CH" baseline="0" dirty="0" smtClean="0"/>
              <a:t>?</a:t>
            </a:r>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13</a:t>
            </a:fld>
            <a:endParaRPr lang="de-CH"/>
          </a:p>
        </p:txBody>
      </p:sp>
    </p:spTree>
    <p:extLst>
      <p:ext uri="{BB962C8B-B14F-4D97-AF65-F5344CB8AC3E}">
        <p14:creationId xmlns:p14="http://schemas.microsoft.com/office/powerpoint/2010/main" val="68831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These</a:t>
            </a:r>
            <a:r>
              <a:rPr lang="de-CH" baseline="0" dirty="0" smtClean="0"/>
              <a:t> </a:t>
            </a:r>
            <a:r>
              <a:rPr lang="de-CH" baseline="0" dirty="0" err="1" smtClean="0"/>
              <a:t>are</a:t>
            </a:r>
            <a:r>
              <a:rPr lang="de-CH" baseline="0" dirty="0" smtClean="0"/>
              <a:t> </a:t>
            </a:r>
            <a:r>
              <a:rPr lang="de-CH" baseline="0" dirty="0" err="1" smtClean="0"/>
              <a:t>the</a:t>
            </a:r>
            <a:r>
              <a:rPr lang="de-CH" baseline="0" dirty="0" smtClean="0"/>
              <a:t> </a:t>
            </a:r>
            <a:r>
              <a:rPr lang="de-CH" baseline="0" dirty="0" err="1" smtClean="0"/>
              <a:t>contexts</a:t>
            </a:r>
            <a:r>
              <a:rPr lang="de-CH" baseline="0" dirty="0" smtClean="0"/>
              <a:t> </a:t>
            </a:r>
            <a:r>
              <a:rPr lang="de-CH" baseline="0" dirty="0" err="1" smtClean="0"/>
              <a:t>where</a:t>
            </a:r>
            <a:r>
              <a:rPr lang="de-CH" baseline="0" dirty="0" smtClean="0"/>
              <a:t> </a:t>
            </a:r>
            <a:r>
              <a:rPr lang="de-CH" baseline="0" dirty="0" err="1" smtClean="0"/>
              <a:t>we</a:t>
            </a:r>
            <a:r>
              <a:rPr lang="de-CH" baseline="0" dirty="0" smtClean="0"/>
              <a:t> </a:t>
            </a:r>
            <a:r>
              <a:rPr lang="de-CH" baseline="0" dirty="0" err="1" smtClean="0"/>
              <a:t>as</a:t>
            </a:r>
            <a:r>
              <a:rPr lang="de-CH" baseline="0" dirty="0" smtClean="0"/>
              <a:t> </a:t>
            </a:r>
            <a:r>
              <a:rPr lang="de-CH" baseline="0" dirty="0" err="1" smtClean="0"/>
              <a:t>Sandec</a:t>
            </a:r>
            <a:r>
              <a:rPr lang="de-CH" baseline="0" dirty="0" smtClean="0"/>
              <a:t> and </a:t>
            </a:r>
            <a:r>
              <a:rPr lang="de-CH" baseline="0" dirty="0" err="1" smtClean="0"/>
              <a:t>our</a:t>
            </a:r>
            <a:r>
              <a:rPr lang="de-CH" baseline="0" dirty="0" smtClean="0"/>
              <a:t> Strategic Environmental Sanitation </a:t>
            </a:r>
            <a:r>
              <a:rPr lang="de-CH" baseline="0" dirty="0" err="1" smtClean="0"/>
              <a:t>Planning</a:t>
            </a:r>
            <a:r>
              <a:rPr lang="de-CH" baseline="0" dirty="0" smtClean="0"/>
              <a:t> </a:t>
            </a:r>
            <a:r>
              <a:rPr lang="de-CH" baseline="0" dirty="0" err="1" smtClean="0"/>
              <a:t>group</a:t>
            </a:r>
            <a:r>
              <a:rPr lang="de-CH" baseline="0" dirty="0" smtClean="0"/>
              <a:t> </a:t>
            </a:r>
            <a:r>
              <a:rPr lang="de-CH" baseline="0" dirty="0" err="1" smtClean="0"/>
              <a:t>are</a:t>
            </a:r>
            <a:r>
              <a:rPr lang="de-CH" baseline="0" dirty="0" smtClean="0"/>
              <a:t> </a:t>
            </a:r>
            <a:r>
              <a:rPr lang="de-CH" baseline="0" dirty="0" err="1" smtClean="0"/>
              <a:t>mostly</a:t>
            </a:r>
            <a:r>
              <a:rPr lang="de-CH" baseline="0" dirty="0" smtClean="0"/>
              <a:t> </a:t>
            </a:r>
            <a:r>
              <a:rPr lang="de-CH" baseline="0" dirty="0" err="1" smtClean="0"/>
              <a:t>active</a:t>
            </a:r>
            <a:r>
              <a:rPr lang="de-CH" baseline="0" dirty="0" smtClean="0"/>
              <a:t>. </a:t>
            </a:r>
          </a:p>
          <a:p>
            <a:endParaRPr lang="de-CH" baseline="0" dirty="0" smtClean="0"/>
          </a:p>
          <a:p>
            <a:r>
              <a:rPr lang="de-CH" baseline="0" dirty="0" err="1" smtClean="0"/>
              <a:t>We</a:t>
            </a:r>
            <a:r>
              <a:rPr lang="de-CH" baseline="0" dirty="0" smtClean="0"/>
              <a:t> </a:t>
            </a:r>
            <a:r>
              <a:rPr lang="de-CH" baseline="0" dirty="0" err="1" smtClean="0"/>
              <a:t>work</a:t>
            </a:r>
            <a:r>
              <a:rPr lang="de-CH" baseline="0" dirty="0" smtClean="0"/>
              <a:t> in urban </a:t>
            </a:r>
            <a:r>
              <a:rPr lang="de-CH" baseline="0" dirty="0" err="1" smtClean="0"/>
              <a:t>development</a:t>
            </a:r>
            <a:r>
              <a:rPr lang="de-CH" baseline="0" dirty="0" smtClean="0"/>
              <a:t> </a:t>
            </a:r>
            <a:r>
              <a:rPr lang="de-CH" baseline="0" dirty="0" err="1" smtClean="0"/>
              <a:t>contexts</a:t>
            </a:r>
            <a:r>
              <a:rPr lang="de-CH" baseline="0" dirty="0" smtClean="0"/>
              <a:t>, </a:t>
            </a:r>
            <a:r>
              <a:rPr lang="de-CH" baseline="0" dirty="0" err="1" smtClean="0"/>
              <a:t>which</a:t>
            </a:r>
            <a:r>
              <a:rPr lang="de-CH" baseline="0" dirty="0" smtClean="0"/>
              <a:t> </a:t>
            </a:r>
            <a:r>
              <a:rPr lang="de-CH" baseline="0" dirty="0" err="1" smtClean="0"/>
              <a:t>usually</a:t>
            </a:r>
            <a:r>
              <a:rPr lang="de-CH" baseline="0" dirty="0" smtClean="0"/>
              <a:t> </a:t>
            </a:r>
            <a:r>
              <a:rPr lang="de-CH" baseline="0" dirty="0" err="1" smtClean="0"/>
              <a:t>are</a:t>
            </a:r>
            <a:r>
              <a:rPr lang="de-CH" baseline="0" dirty="0" smtClean="0"/>
              <a:t> in urban </a:t>
            </a:r>
            <a:r>
              <a:rPr lang="de-CH" baseline="0" dirty="0" err="1" smtClean="0"/>
              <a:t>areas</a:t>
            </a:r>
            <a:r>
              <a:rPr lang="de-CH" baseline="0" dirty="0" smtClean="0"/>
              <a:t> and </a:t>
            </a:r>
            <a:r>
              <a:rPr lang="de-CH" baseline="0" dirty="0" err="1" smtClean="0"/>
              <a:t>either</a:t>
            </a:r>
            <a:r>
              <a:rPr lang="de-CH" baseline="0" dirty="0" smtClean="0"/>
              <a:t> formal </a:t>
            </a:r>
            <a:r>
              <a:rPr lang="de-CH" baseline="0" dirty="0" err="1" smtClean="0"/>
              <a:t>or</a:t>
            </a:r>
            <a:r>
              <a:rPr lang="de-CH" baseline="0" dirty="0" smtClean="0"/>
              <a:t> informal </a:t>
            </a:r>
            <a:r>
              <a:rPr lang="de-CH" baseline="0" dirty="0" err="1" smtClean="0"/>
              <a:t>low-income</a:t>
            </a:r>
            <a:r>
              <a:rPr lang="de-CH" baseline="0" dirty="0" smtClean="0"/>
              <a:t> </a:t>
            </a:r>
            <a:r>
              <a:rPr lang="de-CH" baseline="0" dirty="0" err="1" smtClean="0"/>
              <a:t>settlements</a:t>
            </a:r>
            <a:r>
              <a:rPr lang="de-CH" baseline="0" dirty="0" smtClean="0"/>
              <a:t>. </a:t>
            </a:r>
            <a:r>
              <a:rPr lang="de-CH" baseline="0" dirty="0" err="1" smtClean="0"/>
              <a:t>Often</a:t>
            </a:r>
            <a:r>
              <a:rPr lang="de-CH" baseline="0" dirty="0" smtClean="0"/>
              <a:t>, </a:t>
            </a:r>
            <a:r>
              <a:rPr lang="de-CH" baseline="0" dirty="0" err="1" smtClean="0"/>
              <a:t>these</a:t>
            </a:r>
            <a:r>
              <a:rPr lang="de-CH" baseline="0" dirty="0" smtClean="0"/>
              <a:t> </a:t>
            </a:r>
            <a:r>
              <a:rPr lang="de-CH" baseline="0" dirty="0" err="1" smtClean="0"/>
              <a:t>contexts</a:t>
            </a:r>
            <a:r>
              <a:rPr lang="de-CH" baseline="0" dirty="0" smtClean="0"/>
              <a:t> </a:t>
            </a:r>
            <a:r>
              <a:rPr lang="de-CH" baseline="0" dirty="0" err="1" smtClean="0"/>
              <a:t>are</a:t>
            </a:r>
            <a:r>
              <a:rPr lang="de-CH" baseline="0" dirty="0" smtClean="0"/>
              <a:t> </a:t>
            </a:r>
            <a:r>
              <a:rPr lang="de-CH" baseline="0" dirty="0" err="1" smtClean="0"/>
              <a:t>characterised</a:t>
            </a:r>
            <a:r>
              <a:rPr lang="de-CH" baseline="0" dirty="0" smtClean="0"/>
              <a:t> </a:t>
            </a:r>
            <a:r>
              <a:rPr lang="de-CH" baseline="0" dirty="0" err="1" smtClean="0"/>
              <a:t>by</a:t>
            </a:r>
            <a:r>
              <a:rPr lang="de-CH" baseline="0" dirty="0" smtClean="0"/>
              <a:t> high </a:t>
            </a:r>
            <a:r>
              <a:rPr lang="de-CH" baseline="0" dirty="0" err="1" smtClean="0"/>
              <a:t>poverty</a:t>
            </a:r>
            <a:r>
              <a:rPr lang="de-CH" baseline="0" dirty="0" smtClean="0"/>
              <a:t> </a:t>
            </a:r>
            <a:r>
              <a:rPr lang="de-CH" baseline="0" dirty="0" err="1" smtClean="0"/>
              <a:t>levels</a:t>
            </a:r>
            <a:r>
              <a:rPr lang="de-CH" baseline="0" dirty="0" smtClean="0"/>
              <a:t> and </a:t>
            </a:r>
            <a:r>
              <a:rPr lang="de-CH" baseline="0" dirty="0" err="1" smtClean="0"/>
              <a:t>densely</a:t>
            </a:r>
            <a:r>
              <a:rPr lang="de-CH" baseline="0" dirty="0" smtClean="0"/>
              <a:t> </a:t>
            </a:r>
            <a:r>
              <a:rPr lang="de-CH" baseline="0" dirty="0" err="1" smtClean="0"/>
              <a:t>populated</a:t>
            </a:r>
            <a:r>
              <a:rPr lang="de-CH" baseline="0" dirty="0" smtClean="0"/>
              <a:t> </a:t>
            </a:r>
            <a:r>
              <a:rPr lang="de-CH" baseline="0" dirty="0" err="1" smtClean="0"/>
              <a:t>areas</a:t>
            </a:r>
            <a:r>
              <a:rPr lang="de-CH" baseline="0" dirty="0" smtClean="0"/>
              <a:t>.</a:t>
            </a:r>
          </a:p>
          <a:p>
            <a:endParaRPr lang="de-CH" baseline="0" dirty="0" smtClean="0"/>
          </a:p>
          <a:p>
            <a:r>
              <a:rPr lang="de-CH" baseline="0" dirty="0" smtClean="0"/>
              <a:t>This </a:t>
            </a:r>
            <a:r>
              <a:rPr lang="de-CH" baseline="0" dirty="0" err="1" smtClean="0"/>
              <a:t>means</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a:t>
            </a:r>
            <a:r>
              <a:rPr lang="de-CH" baseline="0" dirty="0" err="1" smtClean="0"/>
              <a:t>hardly</a:t>
            </a:r>
            <a:r>
              <a:rPr lang="de-CH" baseline="0" dirty="0" smtClean="0"/>
              <a:t> </a:t>
            </a:r>
            <a:r>
              <a:rPr lang="de-CH" baseline="0" dirty="0" err="1" smtClean="0"/>
              <a:t>any</a:t>
            </a:r>
            <a:r>
              <a:rPr lang="de-CH" baseline="0" dirty="0" smtClean="0"/>
              <a:t> </a:t>
            </a:r>
            <a:r>
              <a:rPr lang="de-CH" baseline="0" dirty="0" err="1" smtClean="0"/>
              <a:t>space</a:t>
            </a:r>
            <a:r>
              <a:rPr lang="de-CH" baseline="0" dirty="0" smtClean="0"/>
              <a:t> </a:t>
            </a:r>
            <a:r>
              <a:rPr lang="de-CH" baseline="0" dirty="0" err="1" smtClean="0"/>
              <a:t>to</a:t>
            </a:r>
            <a:r>
              <a:rPr lang="de-CH" baseline="0" dirty="0" smtClean="0"/>
              <a:t> </a:t>
            </a:r>
            <a:r>
              <a:rPr lang="de-CH" baseline="0" dirty="0" err="1" smtClean="0"/>
              <a:t>build</a:t>
            </a:r>
            <a:r>
              <a:rPr lang="de-CH" baseline="0" dirty="0" smtClean="0"/>
              <a:t> a </a:t>
            </a:r>
            <a:r>
              <a:rPr lang="de-CH" baseline="0" dirty="0" err="1" smtClean="0"/>
              <a:t>sanitation</a:t>
            </a:r>
            <a:r>
              <a:rPr lang="de-CH" baseline="0" dirty="0" smtClean="0"/>
              <a:t> </a:t>
            </a:r>
            <a:r>
              <a:rPr lang="de-CH" baseline="0" dirty="0" err="1" smtClean="0"/>
              <a:t>system</a:t>
            </a:r>
            <a:r>
              <a:rPr lang="de-CH" baseline="0" dirty="0" smtClean="0"/>
              <a:t>. </a:t>
            </a:r>
            <a:r>
              <a:rPr lang="de-CH" baseline="0" dirty="0" err="1" smtClean="0"/>
              <a:t>Because</a:t>
            </a:r>
            <a:r>
              <a:rPr lang="de-CH" baseline="0" dirty="0" smtClean="0"/>
              <a:t> </a:t>
            </a:r>
            <a:r>
              <a:rPr lang="de-CH" baseline="0" dirty="0" err="1" smtClean="0"/>
              <a:t>poverty</a:t>
            </a:r>
            <a:r>
              <a:rPr lang="de-CH" baseline="0" dirty="0" smtClean="0"/>
              <a:t> </a:t>
            </a:r>
            <a:r>
              <a:rPr lang="de-CH" baseline="0" dirty="0" err="1" smtClean="0"/>
              <a:t>levels</a:t>
            </a:r>
            <a:r>
              <a:rPr lang="de-CH" baseline="0" dirty="0" smtClean="0"/>
              <a:t> </a:t>
            </a:r>
            <a:r>
              <a:rPr lang="de-CH" baseline="0" dirty="0" err="1" smtClean="0"/>
              <a:t>are</a:t>
            </a:r>
            <a:r>
              <a:rPr lang="de-CH" baseline="0" dirty="0" smtClean="0"/>
              <a:t> high, </a:t>
            </a:r>
            <a:r>
              <a:rPr lang="de-CH" baseline="0" dirty="0" err="1" smtClean="0"/>
              <a:t>people</a:t>
            </a:r>
            <a:r>
              <a:rPr lang="de-CH" baseline="0" dirty="0" smtClean="0"/>
              <a:t> </a:t>
            </a:r>
            <a:r>
              <a:rPr lang="de-CH" baseline="0" dirty="0" err="1" smtClean="0"/>
              <a:t>often</a:t>
            </a:r>
            <a:r>
              <a:rPr lang="de-CH" baseline="0" dirty="0" smtClean="0"/>
              <a:t> </a:t>
            </a:r>
            <a:r>
              <a:rPr lang="de-CH" baseline="0" dirty="0" err="1" smtClean="0"/>
              <a:t>cannot</a:t>
            </a:r>
            <a:r>
              <a:rPr lang="de-CH" baseline="0" dirty="0" smtClean="0"/>
              <a:t> </a:t>
            </a:r>
            <a:r>
              <a:rPr lang="de-CH" baseline="0" dirty="0" err="1" smtClean="0"/>
              <a:t>afford</a:t>
            </a:r>
            <a:r>
              <a:rPr lang="de-CH" baseline="0" dirty="0" smtClean="0"/>
              <a:t> – </a:t>
            </a:r>
            <a:r>
              <a:rPr lang="de-CH" baseline="0" dirty="0" err="1" smtClean="0"/>
              <a:t>or</a:t>
            </a:r>
            <a:r>
              <a:rPr lang="de-CH" baseline="0" dirty="0" smtClean="0"/>
              <a:t> </a:t>
            </a:r>
            <a:r>
              <a:rPr lang="de-CH" baseline="0" dirty="0" err="1" smtClean="0"/>
              <a:t>are</a:t>
            </a:r>
            <a:r>
              <a:rPr lang="de-CH" baseline="0" dirty="0" smtClean="0"/>
              <a:t> not </a:t>
            </a:r>
            <a:r>
              <a:rPr lang="de-CH" baseline="0" dirty="0" err="1" smtClean="0"/>
              <a:t>willing</a:t>
            </a:r>
            <a:r>
              <a:rPr lang="de-CH" baseline="0" dirty="0" smtClean="0"/>
              <a:t> </a:t>
            </a:r>
            <a:r>
              <a:rPr lang="de-CH" baseline="0" dirty="0" err="1" smtClean="0"/>
              <a:t>to</a:t>
            </a:r>
            <a:r>
              <a:rPr lang="de-CH" baseline="0" dirty="0" smtClean="0"/>
              <a:t> </a:t>
            </a:r>
            <a:r>
              <a:rPr lang="de-CH" baseline="0" dirty="0" err="1" smtClean="0"/>
              <a:t>pay</a:t>
            </a:r>
            <a:r>
              <a:rPr lang="de-CH" baseline="0" dirty="0" smtClean="0"/>
              <a:t> – for </a:t>
            </a:r>
            <a:r>
              <a:rPr lang="de-CH" baseline="0" dirty="0" err="1" smtClean="0"/>
              <a:t>sanitation</a:t>
            </a:r>
            <a:r>
              <a:rPr lang="de-CH" baseline="0" dirty="0" smtClean="0"/>
              <a:t> </a:t>
            </a:r>
            <a:r>
              <a:rPr lang="de-CH" baseline="0" dirty="0" err="1" smtClean="0"/>
              <a:t>services</a:t>
            </a:r>
            <a:r>
              <a:rPr lang="de-CH" baseline="0" dirty="0" smtClean="0"/>
              <a:t>.</a:t>
            </a:r>
          </a:p>
          <a:p>
            <a:endParaRPr lang="de-CH" baseline="0" dirty="0" smtClean="0"/>
          </a:p>
          <a:p>
            <a:r>
              <a:rPr lang="de-CH" baseline="0" dirty="0" err="1" smtClean="0"/>
              <a:t>How</a:t>
            </a:r>
            <a:r>
              <a:rPr lang="de-CH" baseline="0" dirty="0" smtClean="0"/>
              <a:t> do </a:t>
            </a:r>
            <a:r>
              <a:rPr lang="de-CH" baseline="0" dirty="0" err="1" smtClean="0"/>
              <a:t>you</a:t>
            </a:r>
            <a:r>
              <a:rPr lang="de-CH" baseline="0" dirty="0" smtClean="0"/>
              <a:t> </a:t>
            </a:r>
            <a:r>
              <a:rPr lang="de-CH" baseline="0" dirty="0" err="1" smtClean="0"/>
              <a:t>establish</a:t>
            </a:r>
            <a:r>
              <a:rPr lang="de-CH" baseline="0" dirty="0" smtClean="0"/>
              <a:t> </a:t>
            </a:r>
            <a:r>
              <a:rPr lang="de-CH" baseline="0" dirty="0" err="1" smtClean="0"/>
              <a:t>adequate</a:t>
            </a:r>
            <a:r>
              <a:rPr lang="de-CH" baseline="0" dirty="0" smtClean="0"/>
              <a:t> </a:t>
            </a:r>
            <a:r>
              <a:rPr lang="de-CH" baseline="0" dirty="0" err="1" smtClean="0"/>
              <a:t>sanitation</a:t>
            </a:r>
            <a:r>
              <a:rPr lang="de-CH" baseline="0" dirty="0" smtClean="0"/>
              <a:t> </a:t>
            </a:r>
            <a:r>
              <a:rPr lang="de-CH" baseline="0" dirty="0" err="1" smtClean="0"/>
              <a:t>is</a:t>
            </a:r>
            <a:r>
              <a:rPr lang="de-CH" baseline="0" dirty="0" smtClean="0"/>
              <a:t> such </a:t>
            </a:r>
            <a:r>
              <a:rPr lang="de-CH" baseline="0" dirty="0" err="1" smtClean="0"/>
              <a:t>contexts</a:t>
            </a:r>
            <a:r>
              <a:rPr lang="de-CH" baseline="0" dirty="0" smtClean="0"/>
              <a:t>?</a:t>
            </a:r>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14</a:t>
            </a:fld>
            <a:endParaRPr lang="de-CH"/>
          </a:p>
        </p:txBody>
      </p:sp>
    </p:spTree>
    <p:extLst>
      <p:ext uri="{BB962C8B-B14F-4D97-AF65-F5344CB8AC3E}">
        <p14:creationId xmlns:p14="http://schemas.microsoft.com/office/powerpoint/2010/main" val="145106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15</a:t>
            </a:fld>
            <a:endParaRPr lang="de-CH"/>
          </a:p>
        </p:txBody>
      </p:sp>
    </p:spTree>
    <p:extLst>
      <p:ext uri="{BB962C8B-B14F-4D97-AF65-F5344CB8AC3E}">
        <p14:creationId xmlns:p14="http://schemas.microsoft.com/office/powerpoint/2010/main" val="1798054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graph illustrates the age-dependent development of the weight of a healthy child (dashed line) and of Laxmi – a child from a developing country (solid line). It demonstrates the accumulative burden of disease.</a:t>
            </a:r>
          </a:p>
          <a:p>
            <a:endParaRPr lang="en-GB" sz="1200" dirty="0" smtClean="0"/>
          </a:p>
          <a:p>
            <a:r>
              <a:rPr lang="en-US" sz="1200" i="1" dirty="0" smtClean="0"/>
              <a:t>Figure: </a:t>
            </a:r>
            <a:r>
              <a:rPr lang="en-US" sz="1200" i="1" dirty="0" err="1" smtClean="0"/>
              <a:t>Laxmi’s</a:t>
            </a:r>
            <a:r>
              <a:rPr lang="en-US" sz="1200" i="1" dirty="0" smtClean="0"/>
              <a:t> short life. (Dooley, UNICEF Presentation,  2008)</a:t>
            </a:r>
          </a:p>
          <a:p>
            <a:endParaRPr lang="en-GB" sz="1200" dirty="0" smtClean="0"/>
          </a:p>
          <a:p>
            <a:r>
              <a:rPr lang="en-GB" sz="1200" b="1" dirty="0" smtClean="0"/>
              <a:t>Next slide:</a:t>
            </a:r>
          </a:p>
          <a:p>
            <a:r>
              <a:rPr lang="en-GB" altLang="zh-CN" sz="1200" dirty="0" smtClean="0"/>
              <a:t>What can increase the risk for diseases?</a:t>
            </a:r>
            <a:br>
              <a:rPr lang="en-GB" altLang="zh-CN" sz="1200" dirty="0" smtClean="0"/>
            </a:br>
            <a:endParaRPr lang="en-GB" altLang="zh-CN" sz="1200" dirty="0" smtClean="0"/>
          </a:p>
          <a:p>
            <a:r>
              <a:rPr lang="de-CH" sz="1200" b="1" dirty="0" smtClean="0"/>
              <a:t>Additional </a:t>
            </a:r>
            <a:r>
              <a:rPr lang="de-CH" sz="1200" b="1" dirty="0" err="1" smtClean="0"/>
              <a:t>information</a:t>
            </a:r>
            <a:r>
              <a:rPr lang="de-CH" sz="1200" b="1" dirty="0" smtClean="0"/>
              <a:t> and </a:t>
            </a:r>
            <a:r>
              <a:rPr lang="de-CH" sz="1200" b="1" dirty="0" err="1" smtClean="0"/>
              <a:t>questions</a:t>
            </a:r>
            <a:r>
              <a:rPr lang="de-CH" sz="1200" b="1" dirty="0" smtClean="0"/>
              <a:t>:</a:t>
            </a:r>
          </a:p>
          <a:p>
            <a:r>
              <a:rPr lang="en-US" sz="1200" dirty="0" smtClean="0"/>
              <a:t>It was not only one severe illness that caused </a:t>
            </a:r>
            <a:r>
              <a:rPr lang="en-US" sz="1200" dirty="0" err="1" smtClean="0"/>
              <a:t>Laxmi’s</a:t>
            </a:r>
            <a:r>
              <a:rPr lang="en-US" sz="1200" dirty="0" smtClean="0"/>
              <a:t> early death at the age of only three. During her entire life she had to fight one disease after another, among them acute respiratory infection, diarrhoea, measles, and fever. Due to her poor nutrition and health condition, she was affected by numerous infections that led to her early demise.</a:t>
            </a:r>
            <a:endParaRPr lang="de-CH" sz="1200" dirty="0" smtClean="0"/>
          </a:p>
          <a:p>
            <a:endParaRPr lang="en-GB" altLang="zh-CN" sz="1200" dirty="0" smtClean="0"/>
          </a:p>
          <a:p>
            <a:pPr>
              <a:buFontTx/>
              <a:buChar char="•"/>
            </a:pPr>
            <a:r>
              <a:rPr lang="en-US" altLang="zh-CN" sz="1200" dirty="0" smtClean="0"/>
              <a:t> During an infection, health will be reduced and the person will become more vulnerable to further infections. What can a person do to break this vicious circle?</a:t>
            </a:r>
          </a:p>
          <a:p>
            <a:pPr>
              <a:buFontTx/>
              <a:buChar char="•"/>
            </a:pPr>
            <a:r>
              <a:rPr lang="en-US" altLang="zh-CN" sz="1200" dirty="0" smtClean="0"/>
              <a:t> The graph of </a:t>
            </a:r>
            <a:r>
              <a:rPr lang="en-US" altLang="zh-CN" sz="1200" dirty="0" err="1" smtClean="0"/>
              <a:t>Laxmi</a:t>
            </a:r>
            <a:r>
              <a:rPr lang="en-US" altLang="zh-CN" sz="1200" dirty="0" err="1" smtClean="0">
                <a:latin typeface="Arial" charset="0"/>
              </a:rPr>
              <a:t>’</a:t>
            </a:r>
            <a:r>
              <a:rPr lang="en-US" altLang="zh-CN" sz="1200" dirty="0" err="1" smtClean="0"/>
              <a:t>s</a:t>
            </a:r>
            <a:r>
              <a:rPr lang="en-US" altLang="zh-CN" sz="1200" dirty="0" smtClean="0"/>
              <a:t> short life shows a normal weight for the first six months, despite of several diseases. What factors lead then to the break-in? What are the effects of disease frequency?</a:t>
            </a:r>
          </a:p>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23</a:t>
            </a:fld>
            <a:endParaRPr lang="de-CH"/>
          </a:p>
        </p:txBody>
      </p:sp>
    </p:spTree>
    <p:extLst>
      <p:ext uri="{BB962C8B-B14F-4D97-AF65-F5344CB8AC3E}">
        <p14:creationId xmlns:p14="http://schemas.microsoft.com/office/powerpoint/2010/main" val="91990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27</a:t>
            </a:fld>
            <a:endParaRPr lang="de-CH"/>
          </a:p>
        </p:txBody>
      </p:sp>
    </p:spTree>
    <p:extLst>
      <p:ext uri="{BB962C8B-B14F-4D97-AF65-F5344CB8AC3E}">
        <p14:creationId xmlns:p14="http://schemas.microsoft.com/office/powerpoint/2010/main" val="260757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30</a:t>
            </a:fld>
            <a:endParaRPr lang="de-CH"/>
          </a:p>
        </p:txBody>
      </p:sp>
    </p:spTree>
    <p:extLst>
      <p:ext uri="{BB962C8B-B14F-4D97-AF65-F5344CB8AC3E}">
        <p14:creationId xmlns:p14="http://schemas.microsoft.com/office/powerpoint/2010/main" val="77212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English titl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08000" y="1365766"/>
            <a:ext cx="7916400" cy="945000"/>
          </a:xfrm>
        </p:spPr>
        <p:txBody>
          <a:bodyPr>
            <a:normAutofit/>
          </a:bodyPr>
          <a:lstStyle>
            <a:lvl1pPr algn="r">
              <a:defRPr sz="3000" b="1" baseline="0">
                <a:solidFill>
                  <a:srgbClr val="656565"/>
                </a:solidFill>
              </a:defRPr>
            </a:lvl1pPr>
          </a:lstStyle>
          <a:p>
            <a:r>
              <a:rPr lang="de-DE" dirty="0"/>
              <a:t>Titel </a:t>
            </a:r>
            <a:r>
              <a:rPr lang="de-DE" dirty="0" err="1"/>
              <a:t>english</a:t>
            </a:r>
            <a:endParaRPr lang="de-CH" dirty="0"/>
          </a:p>
        </p:txBody>
      </p:sp>
      <p:sp>
        <p:nvSpPr>
          <p:cNvPr id="3" name="Untertitel 2"/>
          <p:cNvSpPr>
            <a:spLocks noGrp="1"/>
          </p:cNvSpPr>
          <p:nvPr>
            <p:ph type="subTitle" idx="1"/>
          </p:nvPr>
        </p:nvSpPr>
        <p:spPr>
          <a:xfrm>
            <a:off x="1008000" y="2364766"/>
            <a:ext cx="7916400" cy="351000"/>
          </a:xfrm>
        </p:spPr>
        <p:txBody>
          <a:bodyPr>
            <a:normAutofit/>
          </a:bodyPr>
          <a:lstStyle>
            <a:lvl1pPr marL="0" indent="0" algn="r">
              <a:buNone/>
              <a:defRPr sz="2000">
                <a:solidFill>
                  <a:srgbClr val="6565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CH" dirty="0"/>
          </a:p>
        </p:txBody>
      </p:sp>
    </p:spTree>
    <p:extLst>
      <p:ext uri="{BB962C8B-B14F-4D97-AF65-F5344CB8AC3E}">
        <p14:creationId xmlns:p14="http://schemas.microsoft.com/office/powerpoint/2010/main" val="338614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Inhaltsplatzhalter 2"/>
          <p:cNvSpPr>
            <a:spLocks noGrp="1"/>
          </p:cNvSpPr>
          <p:nvPr>
            <p:ph idx="1"/>
          </p:nvPr>
        </p:nvSpPr>
        <p:spPr>
          <a:xfrm>
            <a:off x="178900" y="2088088"/>
            <a:ext cx="8640000" cy="2931934"/>
          </a:xfrm>
        </p:spPr>
        <p:txBody>
          <a:bodyPr/>
          <a:lstStyle/>
          <a:p>
            <a:pPr lvl="0"/>
            <a:r>
              <a:rPr lang="en-US"/>
              <a:t>Edit Master text styles</a:t>
            </a:r>
          </a:p>
        </p:txBody>
      </p:sp>
      <p:sp>
        <p:nvSpPr>
          <p:cNvPr id="13" name="Textplatzhalter 12"/>
          <p:cNvSpPr>
            <a:spLocks noGrp="1"/>
          </p:cNvSpPr>
          <p:nvPr>
            <p:ph type="body" sz="quarter" idx="13"/>
          </p:nvPr>
        </p:nvSpPr>
        <p:spPr>
          <a:xfrm>
            <a:off x="178900" y="1473628"/>
            <a:ext cx="8229600" cy="324000"/>
          </a:xfrm>
        </p:spPr>
        <p:txBody>
          <a:bodyPr>
            <a:normAutofit/>
          </a:bodyPr>
          <a:lstStyle>
            <a:lvl1pPr marL="0" indent="0">
              <a:buNone/>
              <a:defRPr sz="2000"/>
            </a:lvl1pPr>
          </a:lstStyle>
          <a:p>
            <a:pPr lvl="0"/>
            <a:r>
              <a:rPr lang="en-US"/>
              <a:t>Edit Master text styles</a:t>
            </a:r>
          </a:p>
        </p:txBody>
      </p:sp>
      <p:sp>
        <p:nvSpPr>
          <p:cNvPr id="19" name="Titelplatzhalter 1"/>
          <p:cNvSpPr>
            <a:spLocks noGrp="1"/>
          </p:cNvSpPr>
          <p:nvPr>
            <p:ph type="title"/>
          </p:nvPr>
        </p:nvSpPr>
        <p:spPr>
          <a:xfrm>
            <a:off x="179512" y="1149592"/>
            <a:ext cx="7200000" cy="324000"/>
          </a:xfrm>
          <a:prstGeom prst="rect">
            <a:avLst/>
          </a:prstGeom>
        </p:spPr>
        <p:txBody>
          <a:bodyPr vert="horz" lIns="91440" tIns="45720" rIns="91440" bIns="45720" rtlCol="0" anchor="ctr">
            <a:normAutofit/>
          </a:bodyPr>
          <a:lstStyle/>
          <a:p>
            <a:r>
              <a:rPr lang="en-US"/>
              <a:t>Click to edit Master title style</a:t>
            </a:r>
            <a:endParaRPr lang="de-CH" dirty="0"/>
          </a:p>
        </p:txBody>
      </p:sp>
      <p:sp>
        <p:nvSpPr>
          <p:cNvPr id="6" name="Date Placeholder 5"/>
          <p:cNvSpPr>
            <a:spLocks noGrp="1"/>
          </p:cNvSpPr>
          <p:nvPr>
            <p:ph type="dt" sz="half" idx="14"/>
          </p:nvPr>
        </p:nvSpPr>
        <p:spPr/>
        <p:txBody>
          <a:bodyPr/>
          <a:lstStyle/>
          <a:p>
            <a:fld id="{915EFB9A-11C5-43AF-98A8-B1AF00C8EB6F}" type="datetime1">
              <a:rPr lang="de-DE" smtClean="0"/>
              <a:t>10.09.2024</a:t>
            </a:fld>
            <a:endParaRPr lang="de-DE"/>
          </a:p>
        </p:txBody>
      </p:sp>
      <p:sp>
        <p:nvSpPr>
          <p:cNvPr id="7" name="Footer Placeholder 6"/>
          <p:cNvSpPr>
            <a:spLocks noGrp="1"/>
          </p:cNvSpPr>
          <p:nvPr>
            <p:ph type="ftr" sz="quarter" idx="15"/>
          </p:nvPr>
        </p:nvSpPr>
        <p:spPr/>
        <p:txBody>
          <a:bodyPr/>
          <a:lstStyle/>
          <a:p>
            <a:endParaRPr lang="de-DE" dirty="0"/>
          </a:p>
        </p:txBody>
      </p:sp>
      <p:sp>
        <p:nvSpPr>
          <p:cNvPr id="8" name="Slide Number Placeholder 7"/>
          <p:cNvSpPr>
            <a:spLocks noGrp="1"/>
          </p:cNvSpPr>
          <p:nvPr>
            <p:ph type="sldNum" sz="quarter" idx="16"/>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31998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79388" y="1491630"/>
            <a:ext cx="4176000" cy="345638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Inhaltsplatzhalter 3"/>
          <p:cNvSpPr>
            <a:spLocks noGrp="1"/>
          </p:cNvSpPr>
          <p:nvPr>
            <p:ph sz="half" idx="2"/>
          </p:nvPr>
        </p:nvSpPr>
        <p:spPr>
          <a:xfrm>
            <a:off x="4644000" y="1491630"/>
            <a:ext cx="4176000" cy="345638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3" name="Titel 12"/>
          <p:cNvSpPr>
            <a:spLocks noGrp="1"/>
          </p:cNvSpPr>
          <p:nvPr>
            <p:ph type="title"/>
          </p:nvPr>
        </p:nvSpPr>
        <p:spPr>
          <a:xfrm>
            <a:off x="179512" y="1149628"/>
            <a:ext cx="8280432" cy="324000"/>
          </a:xfrm>
        </p:spPr>
        <p:txBody>
          <a:bodyPr/>
          <a:lstStyle/>
          <a:p>
            <a:r>
              <a:rPr lang="en-US"/>
              <a:t>Click to edit Master title style</a:t>
            </a:r>
            <a:endParaRPr lang="de-CH"/>
          </a:p>
        </p:txBody>
      </p:sp>
      <p:sp>
        <p:nvSpPr>
          <p:cNvPr id="2" name="Date Placeholder 1"/>
          <p:cNvSpPr>
            <a:spLocks noGrp="1"/>
          </p:cNvSpPr>
          <p:nvPr>
            <p:ph type="dt" sz="half" idx="10"/>
          </p:nvPr>
        </p:nvSpPr>
        <p:spPr/>
        <p:txBody>
          <a:bodyPr/>
          <a:lstStyle/>
          <a:p>
            <a:fld id="{89256B4D-7C83-4A95-BEFA-C6F80167CBB9}" type="datetime1">
              <a:rPr lang="de-DE" smtClean="0"/>
              <a:t>10.09.2024</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145032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E61EB-55D7-40BF-B86E-A51E941CA31E}" type="datetime1">
              <a:rPr lang="de-DE" smtClean="0"/>
              <a:t>10.09.2024</a:t>
            </a:fld>
            <a:endParaRPr lang="de-DE"/>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333387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78900" y="2088088"/>
            <a:ext cx="8640000" cy="2931934"/>
          </a:xfrm>
        </p:spPr>
        <p:txBody>
          <a:bodyPr/>
          <a:lstStyle/>
          <a:p>
            <a:pPr lvl="0"/>
            <a:r>
              <a:rPr lang="de-DE" smtClean="0"/>
              <a:t>Formatvorlagen des Textmasters bearbeiten</a:t>
            </a:r>
          </a:p>
        </p:txBody>
      </p:sp>
      <p:sp>
        <p:nvSpPr>
          <p:cNvPr id="13" name="Textplatzhalter 12"/>
          <p:cNvSpPr>
            <a:spLocks noGrp="1"/>
          </p:cNvSpPr>
          <p:nvPr>
            <p:ph type="body" sz="quarter" idx="13"/>
          </p:nvPr>
        </p:nvSpPr>
        <p:spPr>
          <a:xfrm>
            <a:off x="178900" y="1473628"/>
            <a:ext cx="8229600" cy="324000"/>
          </a:xfrm>
        </p:spPr>
        <p:txBody>
          <a:bodyPr>
            <a:normAutofit/>
          </a:bodyPr>
          <a:lstStyle>
            <a:lvl1pPr marL="0" indent="0">
              <a:buNone/>
              <a:defRPr sz="2000"/>
            </a:lvl1pPr>
          </a:lstStyle>
          <a:p>
            <a:pPr lvl="0"/>
            <a:r>
              <a:rPr lang="de-DE" smtClean="0"/>
              <a:t>Formatvorlagen des Textmasters bearbeiten</a:t>
            </a:r>
          </a:p>
        </p:txBody>
      </p:sp>
      <p:sp>
        <p:nvSpPr>
          <p:cNvPr id="19" name="Titelplatzhalter 1"/>
          <p:cNvSpPr>
            <a:spLocks noGrp="1"/>
          </p:cNvSpPr>
          <p:nvPr>
            <p:ph type="title"/>
          </p:nvPr>
        </p:nvSpPr>
        <p:spPr>
          <a:xfrm>
            <a:off x="179512" y="1149592"/>
            <a:ext cx="7200000" cy="324000"/>
          </a:xfrm>
          <a:prstGeom prst="rect">
            <a:avLst/>
          </a:prstGeom>
        </p:spPr>
        <p:txBody>
          <a:bodyPr vert="horz" lIns="91440" tIns="45720" rIns="91440" bIns="45720" rtlCol="0" anchor="ctr">
            <a:normAutofit/>
          </a:bodyPr>
          <a:lstStyle/>
          <a:p>
            <a:r>
              <a:rPr lang="de-DE" smtClean="0"/>
              <a:t>Titelmasterformat durch Klicken bearbeiten</a:t>
            </a:r>
            <a:endParaRPr lang="de-CH" dirty="0"/>
          </a:p>
        </p:txBody>
      </p:sp>
    </p:spTree>
    <p:extLst>
      <p:ext uri="{BB962C8B-B14F-4D97-AF65-F5344CB8AC3E}">
        <p14:creationId xmlns:p14="http://schemas.microsoft.com/office/powerpoint/2010/main" val="11103753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79512" y="1077620"/>
            <a:ext cx="8280432" cy="324000"/>
          </a:xfrm>
          <a:prstGeom prst="rect">
            <a:avLst/>
          </a:prstGeom>
        </p:spPr>
        <p:txBody>
          <a:bodyPr vert="horz" lIns="91440" tIns="45720" rIns="91440" bIns="45720" rtlCol="0" anchor="ctr">
            <a:norm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180000" y="1545636"/>
            <a:ext cx="8640000" cy="3258362"/>
          </a:xfrm>
          <a:prstGeom prst="rect">
            <a:avLst/>
          </a:prstGeom>
        </p:spPr>
        <p:txBody>
          <a:bodyPr vert="horz" lIns="91440" tIns="45720" rIns="91440" bIns="45720" rtlCol="0">
            <a:normAutofit/>
          </a:bodyPr>
          <a:lstStyle/>
          <a:p>
            <a:pPr lvl="0"/>
            <a:r>
              <a:rPr lang="de-DE" dirty="0"/>
              <a:t>Textmasterformat bearbeiten</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000">
                <a:solidFill>
                  <a:schemeClr val="tx1">
                    <a:tint val="75000"/>
                  </a:schemeClr>
                </a:solidFill>
              </a:defRPr>
            </a:lvl1pPr>
          </a:lstStyle>
          <a:p>
            <a:fld id="{865AE18D-0EA3-473D-82DA-63F9DBC5AFEF}" type="datetime1">
              <a:rPr lang="de-DE" smtClean="0"/>
              <a:t>10.09.2024</a:t>
            </a:fld>
            <a:endParaRPr lang="de-DE"/>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54543CB6-FA17-4D41-B947-609ACDD8DA3C}" type="slidenum">
              <a:rPr lang="de-DE" smtClean="0"/>
              <a:pPr/>
              <a:t>‹#›</a:t>
            </a:fld>
            <a:endParaRPr lang="de-DE" dirty="0"/>
          </a:p>
        </p:txBody>
      </p:sp>
    </p:spTree>
    <p:extLst>
      <p:ext uri="{BB962C8B-B14F-4D97-AF65-F5344CB8AC3E}">
        <p14:creationId xmlns:p14="http://schemas.microsoft.com/office/powerpoint/2010/main" val="35066290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Lst>
  <p:hf hdr="0" dt="0"/>
  <p:txStyles>
    <p:titleStyle>
      <a:lvl1pPr algn="l" defTabSz="914400" rtl="0" eaLnBrk="1" latinLnBrk="0" hangingPunct="1">
        <a:spcBef>
          <a:spcPct val="0"/>
        </a:spcBef>
        <a:buNone/>
        <a:defRPr sz="2500" b="1" kern="1200">
          <a:solidFill>
            <a:schemeClr val="tx1"/>
          </a:solidFill>
          <a:latin typeface="+mj-lt"/>
          <a:ea typeface="+mj-ea"/>
          <a:cs typeface="+mj-cs"/>
        </a:defRPr>
      </a:lvl1pPr>
    </p:titleStyle>
    <p:body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vasco.Schelbert@eawag.ch"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45.tif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png"/><Relationship Id="rId7" Type="http://schemas.openxmlformats.org/officeDocument/2006/relationships/hyperlink" Target="https://www.youtube.com/watch?v=d4yD0kz34jg" TargetMode="External"/><Relationship Id="rId12"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hyperlink" Target="https://practicalactionpublishing.com/pdfjs/web/viewer.html?file=book/2556/9781788531689_01723634741.pdf" TargetMode="External"/><Relationship Id="rId11" Type="http://schemas.openxmlformats.org/officeDocument/2006/relationships/hyperlink" Target="https://unhabitat.org/sites/default/files/2023/06/water_report_web.pdf" TargetMode="External"/><Relationship Id="rId5" Type="http://schemas.openxmlformats.org/officeDocument/2006/relationships/hyperlink" Target="https://www.eawag.ch/fileadmin/Domain1/Abteilungen/sandec/publikationen/EWM/Book/fsm_book.pdf" TargetMode="External"/><Relationship Id="rId10" Type="http://schemas.openxmlformats.org/officeDocument/2006/relationships/image" Target="../media/image89.png"/><Relationship Id="rId4" Type="http://schemas.openxmlformats.org/officeDocument/2006/relationships/hyperlink" Target="https://www.eawag.ch/fileadmin/Domain1/Abteilungen/sandec/schwerpunkte/sesp/CLUES/Compendium_2nd_pdfs/Compendium_2nd_Ed_Lowres_1p.pdf" TargetMode="External"/><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www.eawag.ch/en/department/sandec/main-focus/water-supply-and-treatment/"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hyperlink" Target="http://www.eawag.ch/en/department/sandec/main-focus/strategic-environmental-sanitation-planning/" TargetMode="External"/><Relationship Id="rId1" Type="http://schemas.openxmlformats.org/officeDocument/2006/relationships/slideLayout" Target="../slideLayouts/slideLayout5.xml"/><Relationship Id="rId6" Type="http://schemas.openxmlformats.org/officeDocument/2006/relationships/hyperlink" Target="http://www.eawag.ch/en/department/sandec/main-focus/excreta-and-wastewater-management/"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hyperlink" Target="http://www.eawag.ch/en/department/sandec/projects/swp/safe-water-promotion/" TargetMode="External"/><Relationship Id="rId4" Type="http://schemas.openxmlformats.org/officeDocument/2006/relationships/hyperlink" Target="http://www.eawag.ch/en/department/sandec/main-focus/municipal-solid-waste-management/" TargetMode="External"/><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04" y="1492250"/>
            <a:ext cx="8785224" cy="818516"/>
          </a:xfrm>
        </p:spPr>
        <p:txBody>
          <a:bodyPr>
            <a:normAutofit/>
          </a:bodyPr>
          <a:lstStyle/>
          <a:p>
            <a:pPr algn="l"/>
            <a:r>
              <a:rPr lang="de-CH" sz="2800" dirty="0" err="1" smtClean="0">
                <a:solidFill>
                  <a:schemeClr val="tx1">
                    <a:lumMod val="75000"/>
                    <a:lumOff val="25000"/>
                  </a:schemeClr>
                </a:solidFill>
              </a:rPr>
              <a:t>Sanitary</a:t>
            </a:r>
            <a:r>
              <a:rPr lang="de-CH" sz="2800" dirty="0" smtClean="0">
                <a:solidFill>
                  <a:schemeClr val="tx1">
                    <a:lumMod val="75000"/>
                    <a:lumOff val="25000"/>
                  </a:schemeClr>
                </a:solidFill>
              </a:rPr>
              <a:t> Engineering for Development  </a:t>
            </a:r>
            <a:endParaRPr lang="en-US" sz="2800" dirty="0">
              <a:solidFill>
                <a:schemeClr val="tx1"/>
              </a:solidFill>
            </a:endParaRPr>
          </a:p>
        </p:txBody>
      </p:sp>
      <p:sp>
        <p:nvSpPr>
          <p:cNvPr id="3" name="Subtitle 2"/>
          <p:cNvSpPr>
            <a:spLocks noGrp="1"/>
          </p:cNvSpPr>
          <p:nvPr>
            <p:ph type="subTitle" idx="1"/>
          </p:nvPr>
        </p:nvSpPr>
        <p:spPr>
          <a:xfrm>
            <a:off x="179389" y="2364766"/>
            <a:ext cx="8785224" cy="351000"/>
          </a:xfrm>
        </p:spPr>
        <p:txBody>
          <a:bodyPr>
            <a:noAutofit/>
          </a:bodyPr>
          <a:lstStyle/>
          <a:p>
            <a:r>
              <a:rPr lang="en-US" sz="2100" dirty="0" smtClean="0">
                <a:solidFill>
                  <a:schemeClr val="tx1"/>
                </a:solidFill>
              </a:rPr>
              <a:t>Dr. George Wainaina</a:t>
            </a:r>
          </a:p>
          <a:p>
            <a:r>
              <a:rPr lang="en-US" sz="2100" dirty="0" smtClean="0">
                <a:solidFill>
                  <a:schemeClr val="tx1"/>
                </a:solidFill>
              </a:rPr>
              <a:t>For Vasco Schelbert</a:t>
            </a:r>
          </a:p>
          <a:p>
            <a:r>
              <a:rPr lang="en-US" sz="2100" dirty="0">
                <a:solidFill>
                  <a:schemeClr val="tx1"/>
                </a:solidFill>
              </a:rPr>
              <a:t>	</a:t>
            </a:r>
            <a:r>
              <a:rPr lang="en-US" sz="2100" dirty="0" smtClean="0">
                <a:solidFill>
                  <a:schemeClr val="tx1"/>
                </a:solidFill>
              </a:rPr>
              <a:t>					</a:t>
            </a:r>
            <a:r>
              <a:rPr lang="en-US" sz="1400" dirty="0" smtClean="0">
                <a:solidFill>
                  <a:schemeClr val="tx1"/>
                </a:solidFill>
              </a:rPr>
              <a:t>Eawag-Sandec</a:t>
            </a:r>
            <a:endParaRPr lang="en-US" sz="1400" dirty="0">
              <a:solidFill>
                <a:schemeClr val="tx1"/>
              </a:solidFill>
            </a:endParaRPr>
          </a:p>
          <a:p>
            <a:endParaRPr lang="en-US" sz="1400" dirty="0" smtClean="0">
              <a:solidFill>
                <a:schemeClr val="tx1"/>
              </a:solidFill>
            </a:endParaRPr>
          </a:p>
          <a:p>
            <a:endParaRPr lang="en-US" sz="1400" dirty="0">
              <a:solidFill>
                <a:schemeClr val="tx1"/>
              </a:solidFill>
            </a:endParaRPr>
          </a:p>
          <a:p>
            <a:endParaRPr lang="en-US" sz="1400" dirty="0" smtClean="0">
              <a:solidFill>
                <a:schemeClr val="tx1"/>
              </a:solidFill>
            </a:endParaRPr>
          </a:p>
          <a:p>
            <a:endParaRPr lang="en-US" sz="1400" dirty="0">
              <a:solidFill>
                <a:schemeClr val="tx1"/>
              </a:solidFill>
            </a:endParaRPr>
          </a:p>
          <a:p>
            <a:endParaRPr lang="en-US" sz="1400" dirty="0" smtClean="0">
              <a:solidFill>
                <a:schemeClr val="tx1"/>
              </a:solidFill>
            </a:endParaRPr>
          </a:p>
          <a:p>
            <a:endParaRPr lang="en-US" sz="1400" dirty="0" smtClean="0">
              <a:solidFill>
                <a:schemeClr val="tx1"/>
              </a:solidFill>
            </a:endParaRPr>
          </a:p>
          <a:p>
            <a:r>
              <a:rPr lang="en-US" sz="1400" dirty="0" smtClean="0">
                <a:solidFill>
                  <a:schemeClr val="tx1"/>
                </a:solidFill>
                <a:hlinkClick r:id="rId2"/>
              </a:rPr>
              <a:t>vasco.Schelbert@eawag.ch</a:t>
            </a:r>
            <a:endParaRPr lang="en-US" sz="1400" dirty="0">
              <a:solidFill>
                <a:schemeClr val="tx1"/>
              </a:solidFill>
            </a:endParaRPr>
          </a:p>
        </p:txBody>
      </p:sp>
      <p:pic>
        <p:nvPicPr>
          <p:cNvPr id="4" name="Grafik 7" descr="RTR1FD9Y.jpg">
            <a:extLst>
              <a:ext uri="{FF2B5EF4-FFF2-40B4-BE49-F238E27FC236}">
                <a16:creationId xmlns:a16="http://schemas.microsoft.com/office/drawing/2014/main" id="{18F09A10-3516-4BD5-B7E1-DACE01AD65B0}"/>
              </a:ext>
            </a:extLst>
          </p:cNvPr>
          <p:cNvPicPr>
            <a:picLocks noChangeAspect="1"/>
          </p:cNvPicPr>
          <p:nvPr/>
        </p:nvPicPr>
        <p:blipFill>
          <a:blip r:embed="rId3" cstate="screen">
            <a:extLst>
              <a:ext uri="{28A0092B-C50C-407E-A947-70E740481C1C}">
                <a14:useLocalDpi xmlns:a14="http://schemas.microsoft.com/office/drawing/2010/main"/>
              </a:ext>
            </a:extLst>
          </a:blip>
          <a:srcRect t="-13817"/>
          <a:stretch>
            <a:fillRect/>
          </a:stretch>
        </p:blipFill>
        <p:spPr bwMode="auto">
          <a:xfrm>
            <a:off x="185508" y="1937533"/>
            <a:ext cx="4231935" cy="30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CD612732-54EA-411D-A939-6A7CD58D01CD}"/>
              </a:ext>
            </a:extLst>
          </p:cNvPr>
          <p:cNvSpPr>
            <a:spLocks noChangeArrowheads="1"/>
          </p:cNvSpPr>
          <p:nvPr/>
        </p:nvSpPr>
        <p:spPr bwMode="auto">
          <a:xfrm>
            <a:off x="96259" y="4922330"/>
            <a:ext cx="39485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900" dirty="0">
                <a:solidFill>
                  <a:srgbClr val="000000"/>
                </a:solidFill>
              </a:rPr>
              <a:t>Müller, </a:t>
            </a:r>
            <a:r>
              <a:rPr lang="en-US" altLang="en-US" sz="900" dirty="0" err="1">
                <a:solidFill>
                  <a:srgbClr val="000000"/>
                </a:solidFill>
              </a:rPr>
              <a:t>Lanz</a:t>
            </a:r>
            <a:r>
              <a:rPr lang="en-US" altLang="en-US" sz="900" dirty="0">
                <a:solidFill>
                  <a:srgbClr val="000000"/>
                </a:solidFill>
              </a:rPr>
              <a:t>, </a:t>
            </a:r>
            <a:r>
              <a:rPr lang="en-US" altLang="en-US" sz="900" dirty="0" err="1">
                <a:solidFill>
                  <a:srgbClr val="000000"/>
                </a:solidFill>
              </a:rPr>
              <a:t>Rentsch</a:t>
            </a:r>
            <a:r>
              <a:rPr lang="en-US" altLang="en-US" sz="900" dirty="0">
                <a:solidFill>
                  <a:srgbClr val="000000"/>
                </a:solidFill>
              </a:rPr>
              <a:t> und </a:t>
            </a:r>
            <a:r>
              <a:rPr lang="en-US" altLang="en-US" sz="900" dirty="0" err="1">
                <a:solidFill>
                  <a:srgbClr val="000000"/>
                </a:solidFill>
              </a:rPr>
              <a:t>Schwarzenbach</a:t>
            </a:r>
            <a:r>
              <a:rPr lang="en-US" altLang="en-US" sz="900" dirty="0">
                <a:solidFill>
                  <a:srgbClr val="000000"/>
                </a:solidFill>
              </a:rPr>
              <a:t>, “</a:t>
            </a:r>
            <a:r>
              <a:rPr lang="en-US" altLang="ja-JP" sz="900" b="1" dirty="0" err="1">
                <a:solidFill>
                  <a:srgbClr val="000000"/>
                </a:solidFill>
              </a:rPr>
              <a:t>Wem</a:t>
            </a:r>
            <a:r>
              <a:rPr lang="en-US" altLang="ja-JP" sz="900" b="1" dirty="0">
                <a:solidFill>
                  <a:srgbClr val="000000"/>
                </a:solidFill>
              </a:rPr>
              <a:t> </a:t>
            </a:r>
            <a:r>
              <a:rPr lang="en-US" altLang="ja-JP" sz="900" b="1" dirty="0" err="1">
                <a:solidFill>
                  <a:srgbClr val="000000"/>
                </a:solidFill>
              </a:rPr>
              <a:t>gehört</a:t>
            </a:r>
            <a:r>
              <a:rPr lang="en-US" altLang="ja-JP" sz="900" b="1" dirty="0">
                <a:solidFill>
                  <a:srgbClr val="000000"/>
                </a:solidFill>
              </a:rPr>
              <a:t> das Wasser?</a:t>
            </a:r>
            <a:r>
              <a:rPr lang="en-US" altLang="en-US" sz="900" b="1" dirty="0">
                <a:solidFill>
                  <a:srgbClr val="000000"/>
                </a:solidFill>
              </a:rPr>
              <a:t>”</a:t>
            </a:r>
            <a:endParaRPr lang="en-US" altLang="en-US" sz="900" dirty="0">
              <a:solidFill>
                <a:srgbClr val="000000"/>
              </a:solidFill>
            </a:endParaRPr>
          </a:p>
        </p:txBody>
      </p:sp>
      <p:sp>
        <p:nvSpPr>
          <p:cNvPr id="7" name="Text Box 5"/>
          <p:cNvSpPr txBox="1">
            <a:spLocks noChangeArrowheads="1"/>
          </p:cNvSpPr>
          <p:nvPr/>
        </p:nvSpPr>
        <p:spPr bwMode="auto">
          <a:xfrm>
            <a:off x="182341" y="540328"/>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Welcome - </a:t>
            </a:r>
            <a:r>
              <a:rPr lang="en-US" altLang="en-US" sz="2500" b="1" dirty="0" err="1" smtClean="0">
                <a:solidFill>
                  <a:schemeClr val="accent6">
                    <a:lumMod val="20000"/>
                    <a:lumOff val="80000"/>
                  </a:schemeClr>
                </a:solidFill>
              </a:rPr>
              <a:t>Bienvenue</a:t>
            </a:r>
            <a:r>
              <a:rPr lang="en-US" altLang="en-US" sz="2500" b="1" dirty="0" smtClean="0">
                <a:solidFill>
                  <a:schemeClr val="accent6">
                    <a:lumMod val="20000"/>
                    <a:lumOff val="80000"/>
                  </a:schemeClr>
                </a:solidFill>
              </a:rPr>
              <a:t>  !</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1492115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About me</a:t>
            </a:r>
            <a:endParaRPr lang="en-US" altLang="en-US" sz="2500" b="1" dirty="0">
              <a:solidFill>
                <a:schemeClr val="accent6">
                  <a:lumMod val="20000"/>
                  <a:lumOff val="80000"/>
                </a:schemeClr>
              </a:solidFill>
            </a:endParaRPr>
          </a:p>
        </p:txBody>
      </p:sp>
      <p:pic>
        <p:nvPicPr>
          <p:cNvPr id="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9767" y="1957656"/>
            <a:ext cx="4439897" cy="317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220072" y="4659982"/>
            <a:ext cx="3919592" cy="369332"/>
          </a:xfrm>
          <a:prstGeom prst="rect">
            <a:avLst/>
          </a:prstGeom>
          <a:noFill/>
        </p:spPr>
        <p:txBody>
          <a:bodyPr wrap="square" rtlCol="0">
            <a:spAutoFit/>
          </a:bodyPr>
          <a:lstStyle/>
          <a:p>
            <a:r>
              <a:rPr lang="de-CH" dirty="0" smtClean="0"/>
              <a:t>Research </a:t>
            </a:r>
            <a:r>
              <a:rPr lang="de-CH" dirty="0" err="1" smtClean="0"/>
              <a:t>projects</a:t>
            </a:r>
            <a:r>
              <a:rPr lang="de-CH" dirty="0" smtClean="0"/>
              <a:t> in 10+ countries</a:t>
            </a:r>
            <a:endParaRPr lang="de-CH" dirty="0"/>
          </a:p>
        </p:txBody>
      </p:sp>
      <p:sp>
        <p:nvSpPr>
          <p:cNvPr id="8" name="Content Placeholder 1"/>
          <p:cNvSpPr txBox="1">
            <a:spLocks/>
          </p:cNvSpPr>
          <p:nvPr/>
        </p:nvSpPr>
        <p:spPr>
          <a:xfrm>
            <a:off x="179388" y="1491630"/>
            <a:ext cx="5472732" cy="3456384"/>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CH" b="1" dirty="0" smtClean="0"/>
              <a:t>Background: </a:t>
            </a:r>
            <a:r>
              <a:rPr lang="de-CH" b="1" dirty="0" err="1" smtClean="0"/>
              <a:t>Social</a:t>
            </a:r>
            <a:r>
              <a:rPr lang="de-CH" b="1" dirty="0" smtClean="0"/>
              <a:t> </a:t>
            </a:r>
            <a:r>
              <a:rPr lang="de-CH" b="1" dirty="0" err="1" smtClean="0"/>
              <a:t>Sciences</a:t>
            </a:r>
            <a:r>
              <a:rPr lang="de-CH" b="1" dirty="0" smtClean="0"/>
              <a:t> / </a:t>
            </a:r>
            <a:r>
              <a:rPr lang="de-CH" b="1" dirty="0" err="1" smtClean="0"/>
              <a:t>Humanities</a:t>
            </a:r>
            <a:endParaRPr lang="de-CH" b="1" dirty="0" smtClean="0"/>
          </a:p>
          <a:p>
            <a:r>
              <a:rPr lang="de-CH" sz="1600" dirty="0" smtClean="0"/>
              <a:t>BA in Contemporary </a:t>
            </a:r>
            <a:r>
              <a:rPr lang="de-CH" sz="1600" dirty="0" err="1" smtClean="0"/>
              <a:t>History</a:t>
            </a:r>
            <a:r>
              <a:rPr lang="de-CH" sz="1600" dirty="0" smtClean="0"/>
              <a:t> &amp; </a:t>
            </a:r>
            <a:r>
              <a:rPr lang="de-CH" sz="1600" dirty="0" err="1" smtClean="0"/>
              <a:t>Philosophy</a:t>
            </a:r>
            <a:endParaRPr lang="de-CH" sz="1600" dirty="0" smtClean="0"/>
          </a:p>
          <a:p>
            <a:r>
              <a:rPr lang="de-CH" sz="1600" dirty="0" err="1" smtClean="0"/>
              <a:t>MSc</a:t>
            </a:r>
            <a:r>
              <a:rPr lang="de-CH" sz="1600" dirty="0" smtClean="0"/>
              <a:t> in </a:t>
            </a:r>
            <a:r>
              <a:rPr lang="de-CH" sz="1600" dirty="0" err="1" smtClean="0"/>
              <a:t>Sustainable</a:t>
            </a:r>
            <a:r>
              <a:rPr lang="de-CH" sz="1600" dirty="0" smtClean="0"/>
              <a:t> Development</a:t>
            </a:r>
          </a:p>
          <a:p>
            <a:r>
              <a:rPr lang="de-CH" sz="1600" dirty="0" smtClean="0"/>
              <a:t>(MAS ETH in </a:t>
            </a:r>
            <a:r>
              <a:rPr lang="de-CH" sz="1600" dirty="0" err="1" smtClean="0"/>
              <a:t>Spatial</a:t>
            </a:r>
            <a:r>
              <a:rPr lang="de-CH" sz="1600" dirty="0" smtClean="0"/>
              <a:t> </a:t>
            </a:r>
            <a:r>
              <a:rPr lang="de-CH" sz="1600" dirty="0" err="1" smtClean="0"/>
              <a:t>Planning</a:t>
            </a:r>
            <a:r>
              <a:rPr lang="de-CH" sz="1600" dirty="0" smtClean="0"/>
              <a:t> </a:t>
            </a:r>
            <a:r>
              <a:rPr lang="de-CH" sz="1600" i="1" dirty="0" err="1" smtClean="0"/>
              <a:t>ongoing</a:t>
            </a:r>
            <a:r>
              <a:rPr lang="de-CH" sz="1600" dirty="0" smtClean="0"/>
              <a:t>) </a:t>
            </a:r>
          </a:p>
          <a:p>
            <a:pPr marL="0" indent="0">
              <a:buNone/>
            </a:pPr>
            <a:endParaRPr lang="de-CH" sz="1100" dirty="0" smtClean="0"/>
          </a:p>
          <a:p>
            <a:pPr marL="0" indent="0">
              <a:buFont typeface="Arial"/>
              <a:buNone/>
            </a:pPr>
            <a:r>
              <a:rPr lang="de-CH" b="1" dirty="0" smtClean="0"/>
              <a:t>Project Officer @ </a:t>
            </a:r>
            <a:r>
              <a:rPr lang="de-CH" b="1" dirty="0" err="1" smtClean="0"/>
              <a:t>Eawag</a:t>
            </a:r>
            <a:r>
              <a:rPr lang="de-CH" b="1" dirty="0" smtClean="0"/>
              <a:t> </a:t>
            </a:r>
            <a:r>
              <a:rPr lang="de-CH" b="1" dirty="0" err="1" smtClean="0"/>
              <a:t>since</a:t>
            </a:r>
            <a:r>
              <a:rPr lang="de-CH" b="1" dirty="0" smtClean="0"/>
              <a:t> 2017</a:t>
            </a:r>
          </a:p>
          <a:p>
            <a:r>
              <a:rPr lang="de-CH" sz="1600" dirty="0" smtClean="0"/>
              <a:t>QUISS &gt; </a:t>
            </a:r>
            <a:r>
              <a:rPr lang="de-CH" sz="1600" dirty="0" err="1" smtClean="0"/>
              <a:t>Shared</a:t>
            </a:r>
            <a:r>
              <a:rPr lang="de-CH" sz="1600" dirty="0" smtClean="0"/>
              <a:t> </a:t>
            </a:r>
            <a:r>
              <a:rPr lang="de-CH" sz="1600" dirty="0" err="1" smtClean="0"/>
              <a:t>Sanitation</a:t>
            </a:r>
            <a:endParaRPr lang="de-CH" sz="1600" dirty="0" smtClean="0"/>
          </a:p>
          <a:p>
            <a:r>
              <a:rPr lang="de-CH" sz="1600" dirty="0" err="1" smtClean="0"/>
              <a:t>ConCaD</a:t>
            </a:r>
            <a:r>
              <a:rPr lang="de-CH" sz="1600" dirty="0" smtClean="0"/>
              <a:t> &gt; </a:t>
            </a:r>
            <a:r>
              <a:rPr lang="de-CH" sz="1600" dirty="0" err="1" smtClean="0"/>
              <a:t>Capacity</a:t>
            </a:r>
            <a:r>
              <a:rPr lang="de-CH" sz="1600" dirty="0" smtClean="0"/>
              <a:t> Development</a:t>
            </a:r>
          </a:p>
          <a:p>
            <a:r>
              <a:rPr lang="de-CH" sz="1600" dirty="0" smtClean="0"/>
              <a:t>FACET &gt; WASH Monitoring &amp; Evaluation</a:t>
            </a:r>
          </a:p>
          <a:p>
            <a:r>
              <a:rPr lang="de-CH" sz="1600" dirty="0" err="1" smtClean="0"/>
              <a:t>Lighthouse</a:t>
            </a:r>
            <a:r>
              <a:rPr lang="de-CH" sz="1600" dirty="0" smtClean="0"/>
              <a:t> &gt; </a:t>
            </a:r>
            <a:r>
              <a:rPr lang="de-CH" sz="1600" dirty="0" err="1" smtClean="0"/>
              <a:t>Decentralised</a:t>
            </a:r>
            <a:r>
              <a:rPr lang="de-CH" sz="1600" dirty="0" smtClean="0"/>
              <a:t> Urban </a:t>
            </a:r>
            <a:r>
              <a:rPr lang="de-CH" sz="1600" dirty="0" err="1" smtClean="0"/>
              <a:t>Water</a:t>
            </a:r>
            <a:r>
              <a:rPr lang="de-CH" sz="1600" dirty="0" smtClean="0"/>
              <a:t> Reuse</a:t>
            </a:r>
            <a:endParaRPr lang="de-CH" sz="1600" dirty="0"/>
          </a:p>
        </p:txBody>
      </p:sp>
    </p:spTree>
    <p:extLst>
      <p:ext uri="{BB962C8B-B14F-4D97-AF65-F5344CB8AC3E}">
        <p14:creationId xmlns:p14="http://schemas.microsoft.com/office/powerpoint/2010/main" val="384239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268" y="2355850"/>
            <a:ext cx="7200000" cy="324000"/>
          </a:xfrm>
        </p:spPr>
        <p:txBody>
          <a:bodyPr>
            <a:normAutofit fontScale="90000"/>
          </a:bodyPr>
          <a:lstStyle/>
          <a:p>
            <a:pPr algn="r"/>
            <a:r>
              <a:rPr lang="de-CH" dirty="0" smtClean="0"/>
              <a:t>Part I – Setting </a:t>
            </a:r>
            <a:r>
              <a:rPr lang="de-CH" dirty="0" err="1" smtClean="0"/>
              <a:t>the</a:t>
            </a:r>
            <a:r>
              <a:rPr lang="de-CH" dirty="0" smtClean="0"/>
              <a:t> Scene</a:t>
            </a:r>
            <a:endParaRPr lang="de-CH" dirty="0"/>
          </a:p>
        </p:txBody>
      </p:sp>
    </p:spTree>
    <p:extLst>
      <p:ext uri="{BB962C8B-B14F-4D97-AF65-F5344CB8AC3E}">
        <p14:creationId xmlns:p14="http://schemas.microsoft.com/office/powerpoint/2010/main" val="1303710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79512" y="1131888"/>
            <a:ext cx="5904656" cy="3456086"/>
          </a:xfrm>
        </p:spPr>
        <p:txBody>
          <a:bodyPr>
            <a:noAutofit/>
          </a:bodyPr>
          <a:lstStyle/>
          <a:p>
            <a:r>
              <a:rPr lang="en-US" dirty="0" smtClean="0"/>
              <a:t>In  1950</a:t>
            </a:r>
            <a:r>
              <a:rPr lang="en-US" dirty="0"/>
              <a:t>, </a:t>
            </a:r>
            <a:r>
              <a:rPr lang="en-US" dirty="0" smtClean="0"/>
              <a:t>30</a:t>
            </a:r>
            <a:r>
              <a:rPr lang="en-US" dirty="0"/>
              <a:t>% </a:t>
            </a:r>
            <a:r>
              <a:rPr lang="en-US" dirty="0" smtClean="0"/>
              <a:t>of the population lived in urban areas; today 56% (2024), with a projected 68% in 2050.</a:t>
            </a:r>
          </a:p>
          <a:p>
            <a:pPr marL="0" indent="0">
              <a:buNone/>
            </a:pPr>
            <a:endParaRPr lang="en-GB" sz="1000" dirty="0" smtClean="0"/>
          </a:p>
          <a:p>
            <a:r>
              <a:rPr lang="en-GB" dirty="0" smtClean="0"/>
              <a:t>Rapid urbanisation means that households do not connect to the municipal system because they</a:t>
            </a:r>
          </a:p>
          <a:p>
            <a:pPr lvl="1">
              <a:buFont typeface="Arial" panose="020B0604020202020204" pitchFamily="34" charset="0"/>
              <a:buChar char="•"/>
            </a:pPr>
            <a:r>
              <a:rPr lang="en-GB" sz="1600" dirty="0" smtClean="0"/>
              <a:t>…live outside the area served by the formal system;</a:t>
            </a:r>
          </a:p>
          <a:p>
            <a:pPr lvl="1">
              <a:buFont typeface="Arial" panose="020B0604020202020204" pitchFamily="34" charset="0"/>
              <a:buChar char="•"/>
            </a:pPr>
            <a:r>
              <a:rPr lang="en-GB" sz="1600" dirty="0" smtClean="0"/>
              <a:t>…live in informal settlements and are denied connections to public services;</a:t>
            </a:r>
          </a:p>
          <a:p>
            <a:pPr lvl="1">
              <a:buFont typeface="Arial" panose="020B0604020202020204" pitchFamily="34" charset="0"/>
              <a:buChar char="•"/>
            </a:pPr>
            <a:r>
              <a:rPr lang="en-GB" sz="1600" dirty="0" smtClean="0"/>
              <a:t>…are unable to pay service charges; or</a:t>
            </a:r>
          </a:p>
          <a:p>
            <a:pPr lvl="1">
              <a:buFont typeface="Arial" panose="020B0604020202020204" pitchFamily="34" charset="0"/>
              <a:buChar char="•"/>
            </a:pPr>
            <a:r>
              <a:rPr lang="en-GB" sz="1600" dirty="0" smtClean="0"/>
              <a:t>…are unwilling to pay because they already have some form of e.g. sanitation.</a:t>
            </a:r>
          </a:p>
        </p:txBody>
      </p:sp>
      <p:pic>
        <p:nvPicPr>
          <p:cNvPr id="6" name="Picture 5"/>
          <p:cNvPicPr>
            <a:picLocks noChangeAspect="1"/>
          </p:cNvPicPr>
          <p:nvPr/>
        </p:nvPicPr>
        <p:blipFill rotWithShape="1">
          <a:blip r:embed="rId3"/>
          <a:srcRect r="56400"/>
          <a:stretch/>
        </p:blipFill>
        <p:spPr>
          <a:xfrm>
            <a:off x="6372226" y="1157104"/>
            <a:ext cx="2497372" cy="3819090"/>
          </a:xfrm>
          <a:prstGeom prst="rect">
            <a:avLst/>
          </a:prstGeom>
          <a:effectLst>
            <a:outerShdw blurRad="50800" dist="38100" dir="2700000" algn="tl" rotWithShape="0">
              <a:prstClr val="black">
                <a:alpha val="40000"/>
              </a:prstClr>
            </a:outerShdw>
          </a:effectLst>
        </p:spPr>
      </p:pic>
      <p:sp>
        <p:nvSpPr>
          <p:cNvPr id="7"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Rapid </a:t>
            </a:r>
            <a:r>
              <a:rPr lang="en-US" altLang="en-US" sz="2500" b="1" dirty="0" err="1">
                <a:solidFill>
                  <a:schemeClr val="accent6">
                    <a:lumMod val="20000"/>
                    <a:lumOff val="80000"/>
                  </a:schemeClr>
                </a:solidFill>
              </a:rPr>
              <a:t>u</a:t>
            </a:r>
            <a:r>
              <a:rPr lang="en-US" altLang="en-US" sz="2500" b="1" dirty="0" err="1" smtClean="0">
                <a:solidFill>
                  <a:schemeClr val="accent6">
                    <a:lumMod val="20000"/>
                    <a:lumOff val="80000"/>
                  </a:schemeClr>
                </a:solidFill>
              </a:rPr>
              <a:t>rbanisation</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126146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1">
            <a:extLst>
              <a:ext uri="{FF2B5EF4-FFF2-40B4-BE49-F238E27FC236}">
                <a16:creationId xmlns:a16="http://schemas.microsoft.com/office/drawing/2014/main" id="{094F9FFC-AEE6-4B1F-A796-3B30AD074FEA}"/>
              </a:ext>
            </a:extLst>
          </p:cNvPr>
          <p:cNvPicPr>
            <a:picLocks noChangeAspect="1"/>
          </p:cNvPicPr>
          <p:nvPr/>
        </p:nvPicPr>
        <p:blipFill>
          <a:blip r:embed="rId3"/>
          <a:stretch>
            <a:fillRect/>
          </a:stretch>
        </p:blipFill>
        <p:spPr>
          <a:xfrm>
            <a:off x="270929" y="3000355"/>
            <a:ext cx="3332521" cy="199951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7785" r="8680"/>
          <a:stretch/>
        </p:blipFill>
        <p:spPr>
          <a:xfrm>
            <a:off x="3695063" y="1492250"/>
            <a:ext cx="5254748" cy="3507617"/>
          </a:xfrm>
          <a:prstGeom prst="rect">
            <a:avLst/>
          </a:prstGeom>
          <a:effectLst>
            <a:outerShdw blurRad="50800" dist="38100" dir="2700000" algn="tl" rotWithShape="0">
              <a:prstClr val="black">
                <a:alpha val="40000"/>
              </a:prstClr>
            </a:outerShdw>
          </a:effectLst>
        </p:spPr>
      </p:pic>
      <p:sp>
        <p:nvSpPr>
          <p:cNvPr id="8" name="Text Box 5"/>
          <p:cNvSpPr txBox="1">
            <a:spLocks noChangeArrowheads="1"/>
          </p:cNvSpPr>
          <p:nvPr/>
        </p:nvSpPr>
        <p:spPr bwMode="auto">
          <a:xfrm>
            <a:off x="333373" y="267494"/>
            <a:ext cx="80549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Low- and middle-income urban </a:t>
            </a:r>
            <a:r>
              <a:rPr lang="en-US" altLang="en-US" sz="2500" b="1" dirty="0" smtClean="0">
                <a:solidFill>
                  <a:schemeClr val="accent6">
                    <a:lumMod val="20000"/>
                    <a:lumOff val="80000"/>
                  </a:schemeClr>
                </a:solidFill>
              </a:rPr>
              <a:t>areas</a:t>
            </a:r>
            <a:endParaRPr lang="en-US" altLang="en-US" sz="2500" b="1" dirty="0">
              <a:solidFill>
                <a:schemeClr val="accent6">
                  <a:lumMod val="20000"/>
                  <a:lumOff val="80000"/>
                </a:schemeClr>
              </a:solidFill>
            </a:endParaRPr>
          </a:p>
        </p:txBody>
      </p:sp>
      <p:sp>
        <p:nvSpPr>
          <p:cNvPr id="11" name="Rectangle 10"/>
          <p:cNvSpPr/>
          <p:nvPr/>
        </p:nvSpPr>
        <p:spPr>
          <a:xfrm>
            <a:off x="219075" y="1492250"/>
            <a:ext cx="3384376" cy="1508105"/>
          </a:xfrm>
          <a:prstGeom prst="rect">
            <a:avLst/>
          </a:prstGeom>
        </p:spPr>
        <p:txBody>
          <a:bodyPr wrap="square">
            <a:spAutoFit/>
          </a:bodyPr>
          <a:lstStyle/>
          <a:p>
            <a:pPr marL="285750" indent="-285750">
              <a:buFont typeface="Arial" panose="020B0604020202020204" pitchFamily="34" charset="0"/>
              <a:buChar char="•"/>
            </a:pPr>
            <a:r>
              <a:rPr lang="en-GB" dirty="0" smtClean="0"/>
              <a:t>Low-income (informal) settlements</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dirty="0" smtClean="0"/>
              <a:t>Densely populated</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dirty="0" smtClean="0"/>
              <a:t>High </a:t>
            </a:r>
            <a:r>
              <a:rPr lang="en-GB" dirty="0"/>
              <a:t>poverty levels</a:t>
            </a:r>
          </a:p>
        </p:txBody>
      </p:sp>
    </p:spTree>
    <p:extLst>
      <p:ext uri="{BB962C8B-B14F-4D97-AF65-F5344CB8AC3E}">
        <p14:creationId xmlns:p14="http://schemas.microsoft.com/office/powerpoint/2010/main" val="1661762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404" r="5058"/>
          <a:stretch/>
        </p:blipFill>
        <p:spPr>
          <a:xfrm>
            <a:off x="251520" y="3000355"/>
            <a:ext cx="3384376" cy="1999512"/>
          </a:xfrm>
          <a:prstGeom prst="rect">
            <a:avLst/>
          </a:prstGeom>
          <a:effectLst>
            <a:outerShdw blurRad="50800" dist="38100" dir="2700000" algn="tl" rotWithShape="0">
              <a:prstClr val="black">
                <a:alpha val="40000"/>
              </a:prstClr>
            </a:outerShdw>
          </a:effectLst>
        </p:spPr>
      </p:pic>
      <p:sp>
        <p:nvSpPr>
          <p:cNvPr id="8" name="Text Box 5"/>
          <p:cNvSpPr txBox="1">
            <a:spLocks noChangeArrowheads="1"/>
          </p:cNvSpPr>
          <p:nvPr/>
        </p:nvSpPr>
        <p:spPr bwMode="auto">
          <a:xfrm>
            <a:off x="333373" y="267494"/>
            <a:ext cx="80549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Low- and middle-income urban </a:t>
            </a:r>
            <a:r>
              <a:rPr lang="en-US" altLang="en-US" sz="2500" b="1" dirty="0" smtClean="0">
                <a:solidFill>
                  <a:schemeClr val="accent6">
                    <a:lumMod val="20000"/>
                    <a:lumOff val="80000"/>
                  </a:schemeClr>
                </a:solidFill>
              </a:rPr>
              <a:t>areas</a:t>
            </a:r>
            <a:endParaRPr lang="en-US" altLang="en-US" sz="2500" b="1" dirty="0">
              <a:solidFill>
                <a:schemeClr val="accent6">
                  <a:lumMod val="20000"/>
                  <a:lumOff val="80000"/>
                </a:schemeClr>
              </a:solidFill>
            </a:endParaRPr>
          </a:p>
        </p:txBody>
      </p:sp>
      <p:pic>
        <p:nvPicPr>
          <p:cNvPr id="9" name="Picture 5" descr="DSC00305"/>
          <p:cNvPicPr>
            <a:picLocks noChangeAspect="1" noChangeArrowheads="1"/>
          </p:cNvPicPr>
          <p:nvPr/>
        </p:nvPicPr>
        <p:blipFill rotWithShape="1">
          <a:blip r:embed="rId4">
            <a:extLst>
              <a:ext uri="{28A0092B-C50C-407E-A947-70E740481C1C}">
                <a14:useLocalDpi xmlns:a14="http://schemas.microsoft.com/office/drawing/2010/main" val="0"/>
              </a:ext>
            </a:extLst>
          </a:blip>
          <a:srcRect b="12324"/>
          <a:stretch/>
        </p:blipFill>
        <p:spPr bwMode="auto">
          <a:xfrm>
            <a:off x="3702769" y="1549129"/>
            <a:ext cx="5247042" cy="34507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19075" y="1492250"/>
            <a:ext cx="3384376" cy="1508105"/>
          </a:xfrm>
          <a:prstGeom prst="rect">
            <a:avLst/>
          </a:prstGeom>
        </p:spPr>
        <p:txBody>
          <a:bodyPr wrap="square">
            <a:spAutoFit/>
          </a:bodyPr>
          <a:lstStyle/>
          <a:p>
            <a:pPr marL="285750" indent="-285750">
              <a:buFont typeface="Arial" panose="020B0604020202020204" pitchFamily="34" charset="0"/>
              <a:buChar char="•"/>
            </a:pPr>
            <a:r>
              <a:rPr lang="en-US" dirty="0"/>
              <a:t>Lack of </a:t>
            </a:r>
            <a:r>
              <a:rPr lang="en-US" dirty="0" smtClean="0"/>
              <a:t>(adequate) waste </a:t>
            </a:r>
            <a:r>
              <a:rPr lang="en-US" dirty="0"/>
              <a:t>collection </a:t>
            </a:r>
            <a:r>
              <a:rPr lang="en-US" dirty="0" smtClean="0"/>
              <a:t>services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Lack of </a:t>
            </a:r>
            <a:r>
              <a:rPr lang="en-US" dirty="0" smtClean="0"/>
              <a:t>treatment plants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Discharge </a:t>
            </a:r>
            <a:r>
              <a:rPr lang="en-US" dirty="0" smtClean="0"/>
              <a:t>into environment</a:t>
            </a:r>
            <a:endParaRPr lang="en-US" dirty="0"/>
          </a:p>
        </p:txBody>
      </p:sp>
    </p:spTree>
    <p:extLst>
      <p:ext uri="{BB962C8B-B14F-4D97-AF65-F5344CB8AC3E}">
        <p14:creationId xmlns:p14="http://schemas.microsoft.com/office/powerpoint/2010/main" val="501672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Informal settlement characteristics</a:t>
            </a:r>
            <a:endParaRPr lang="en-US" altLang="en-US" sz="2500" b="1" dirty="0">
              <a:solidFill>
                <a:schemeClr val="accent6">
                  <a:lumMod val="20000"/>
                  <a:lumOff val="8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704" y="843558"/>
            <a:ext cx="6978128" cy="467534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5400" y="843557"/>
            <a:ext cx="3710249" cy="2468581"/>
          </a:xfrm>
          <a:prstGeom prst="rect">
            <a:avLst/>
          </a:prstGeom>
          <a:solidFill>
            <a:srgbClr val="DBCE9D"/>
          </a:solidFill>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974738" y="2576264"/>
            <a:ext cx="2611569" cy="3710251"/>
          </a:xfrm>
          <a:prstGeom prst="rect">
            <a:avLst/>
          </a:prstGeom>
        </p:spPr>
      </p:pic>
      <p:sp>
        <p:nvSpPr>
          <p:cNvPr id="7" name="Rectangle 6"/>
          <p:cNvSpPr/>
          <p:nvPr/>
        </p:nvSpPr>
        <p:spPr>
          <a:xfrm>
            <a:off x="4102921" y="843557"/>
            <a:ext cx="65454" cy="44538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tangle 7"/>
          <p:cNvSpPr/>
          <p:nvPr/>
        </p:nvSpPr>
        <p:spPr>
          <a:xfrm>
            <a:off x="425397" y="3084367"/>
            <a:ext cx="374423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tangle 4"/>
          <p:cNvSpPr txBox="1">
            <a:spLocks noChangeArrowheads="1"/>
          </p:cNvSpPr>
          <p:nvPr/>
        </p:nvSpPr>
        <p:spPr>
          <a:xfrm>
            <a:off x="4932040" y="1777075"/>
            <a:ext cx="4315596" cy="2378851"/>
          </a:xfrm>
          <a:prstGeom prst="rect">
            <a:avLst/>
          </a:prstGeom>
          <a:solidFill>
            <a:srgbClr val="DBCE9D"/>
          </a:solidFill>
          <a:extLst/>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GB" dirty="0"/>
              <a:t>Today ~1 billion slum dwellers</a:t>
            </a:r>
          </a:p>
          <a:p>
            <a:pPr>
              <a:buFont typeface="Arial" panose="020B0604020202020204" pitchFamily="34" charset="0"/>
              <a:buChar char="•"/>
            </a:pPr>
            <a:r>
              <a:rPr lang="en-GB" dirty="0" smtClean="0"/>
              <a:t>Substandard housing</a:t>
            </a:r>
          </a:p>
          <a:p>
            <a:pPr>
              <a:buFont typeface="Arial" panose="020B0604020202020204" pitchFamily="34" charset="0"/>
              <a:buChar char="•"/>
            </a:pPr>
            <a:r>
              <a:rPr lang="en-GB" dirty="0"/>
              <a:t>N</a:t>
            </a:r>
            <a:r>
              <a:rPr lang="en-GB" dirty="0" smtClean="0"/>
              <a:t>o or insufficient access to services (water, sanitation, waste mgmt.)</a:t>
            </a:r>
          </a:p>
          <a:p>
            <a:pPr>
              <a:buFont typeface="Arial" panose="020B0604020202020204" pitchFamily="34" charset="0"/>
              <a:buChar char="•"/>
            </a:pPr>
            <a:r>
              <a:rPr lang="en-GB" dirty="0"/>
              <a:t>L</a:t>
            </a:r>
            <a:r>
              <a:rPr lang="en-GB" dirty="0" smtClean="0"/>
              <a:t>ack of tenure security</a:t>
            </a:r>
          </a:p>
          <a:p>
            <a:pPr>
              <a:buFont typeface="Arial" panose="020B0604020202020204" pitchFamily="34" charset="0"/>
              <a:buChar char="•"/>
            </a:pPr>
            <a:r>
              <a:rPr lang="en-GB" dirty="0" smtClean="0"/>
              <a:t>Many slum dwellers rent and do not own their structures</a:t>
            </a:r>
          </a:p>
        </p:txBody>
      </p:sp>
    </p:spTree>
    <p:extLst>
      <p:ext uri="{BB962C8B-B14F-4D97-AF65-F5344CB8AC3E}">
        <p14:creationId xmlns:p14="http://schemas.microsoft.com/office/powerpoint/2010/main" val="143813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33373" y="267494"/>
            <a:ext cx="80549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Sanitary engineering &amp; contextual </a:t>
            </a:r>
            <a:r>
              <a:rPr lang="en-US" altLang="en-US" sz="2500" b="1" dirty="0">
                <a:solidFill>
                  <a:schemeClr val="accent6">
                    <a:lumMod val="20000"/>
                    <a:lumOff val="80000"/>
                  </a:schemeClr>
                </a:solidFill>
              </a:rPr>
              <a:t>p</a:t>
            </a:r>
            <a:r>
              <a:rPr lang="en-US" altLang="en-US" sz="2500" b="1" dirty="0" smtClean="0">
                <a:solidFill>
                  <a:schemeClr val="accent6">
                    <a:lumMod val="20000"/>
                    <a:lumOff val="80000"/>
                  </a:schemeClr>
                </a:solidFill>
              </a:rPr>
              <a:t>lanning</a:t>
            </a:r>
            <a:endParaRPr lang="en-US" altLang="en-US" sz="2500" b="1" dirty="0">
              <a:solidFill>
                <a:schemeClr val="accent6">
                  <a:lumMod val="20000"/>
                  <a:lumOff val="80000"/>
                </a:schemeClr>
              </a:solidFill>
            </a:endParaRP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22" y="1491630"/>
            <a:ext cx="4025642" cy="348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76410" y="1492250"/>
            <a:ext cx="4752528" cy="369332"/>
          </a:xfrm>
          <a:prstGeom prst="rect">
            <a:avLst/>
          </a:prstGeom>
          <a:noFill/>
        </p:spPr>
        <p:txBody>
          <a:bodyPr wrap="square" rtlCol="0">
            <a:spAutoFit/>
          </a:bodyPr>
          <a:lstStyle/>
          <a:p>
            <a:r>
              <a:rPr lang="en-GB" b="1" dirty="0" smtClean="0">
                <a:latin typeface="Arial" panose="020B0604020202020204" pitchFamily="34" charset="0"/>
                <a:cs typeface="Times New Roman" panose="02020603050405020304" pitchFamily="18" charset="0"/>
              </a:rPr>
              <a:t>Know the context, d</a:t>
            </a:r>
            <a:r>
              <a:rPr lang="en-GB" b="1" dirty="0" smtClean="0">
                <a:latin typeface="Arial" panose="020B0604020202020204" pitchFamily="34" charset="0"/>
                <a:ea typeface="Times New Roman" panose="02020603050405020304" pitchFamily="18" charset="0"/>
                <a:cs typeface="Times New Roman" panose="02020603050405020304" pitchFamily="18" charset="0"/>
              </a:rPr>
              <a:t>esign </a:t>
            </a:r>
            <a:r>
              <a:rPr lang="en-GB" b="1" dirty="0">
                <a:latin typeface="Arial" panose="020B0604020202020204" pitchFamily="34" charset="0"/>
                <a:ea typeface="Times New Roman" panose="02020603050405020304" pitchFamily="18" charset="0"/>
                <a:cs typeface="Times New Roman" panose="02020603050405020304" pitchFamily="18" charset="0"/>
              </a:rPr>
              <a:t>from evidence</a:t>
            </a:r>
            <a:endParaRPr lang="de-CH" b="1" dirty="0"/>
          </a:p>
        </p:txBody>
      </p:sp>
      <p:sp>
        <p:nvSpPr>
          <p:cNvPr id="8" name="Content Placeholder 1"/>
          <p:cNvSpPr txBox="1">
            <a:spLocks/>
          </p:cNvSpPr>
          <p:nvPr/>
        </p:nvSpPr>
        <p:spPr>
          <a:xfrm>
            <a:off x="4427983" y="2088088"/>
            <a:ext cx="4536629" cy="2931934"/>
          </a:xfrm>
          <a:prstGeom prst="rect">
            <a:avLst/>
          </a:prstGeom>
        </p:spPr>
        <p:txBody>
          <a:bodyPr>
            <a:normAutofit/>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Aft>
                <a:spcPts val="1350"/>
              </a:spcAft>
              <a:buFont typeface="Wingdings" panose="05000000000000000000" pitchFamily="2" charset="2"/>
              <a:buChar char="ü"/>
            </a:pPr>
            <a:r>
              <a:rPr lang="en-GB" sz="1600" dirty="0" smtClean="0"/>
              <a:t>Cities and people are complex &amp; dynamic</a:t>
            </a:r>
          </a:p>
          <a:p>
            <a:pPr>
              <a:lnSpc>
                <a:spcPct val="120000"/>
              </a:lnSpc>
              <a:spcAft>
                <a:spcPts val="1350"/>
              </a:spcAft>
              <a:buFont typeface="Wingdings" panose="05000000000000000000" pitchFamily="2" charset="2"/>
              <a:buChar char="ü"/>
            </a:pPr>
            <a:r>
              <a:rPr lang="en-GB" sz="1600" dirty="0" smtClean="0"/>
              <a:t>WASH services are context-dependent and must be socially accepted </a:t>
            </a:r>
          </a:p>
          <a:p>
            <a:pPr>
              <a:lnSpc>
                <a:spcPct val="120000"/>
              </a:lnSpc>
              <a:spcAft>
                <a:spcPts val="1350"/>
              </a:spcAft>
              <a:buFont typeface="Arial" panose="020B0604020202020204" pitchFamily="34" charset="0"/>
              <a:buChar char="="/>
            </a:pPr>
            <a:r>
              <a:rPr lang="en-US" sz="1600" b="1" dirty="0" smtClean="0"/>
              <a:t>There is a need for a range of service models, n</a:t>
            </a:r>
            <a:r>
              <a:rPr lang="en-GB" sz="1600" b="1" dirty="0" smtClean="0"/>
              <a:t>o one-size fits all solutions!</a:t>
            </a:r>
            <a:endParaRPr lang="en-GB" sz="1600" b="1" dirty="0"/>
          </a:p>
        </p:txBody>
      </p:sp>
    </p:spTree>
    <p:extLst>
      <p:ext uri="{BB962C8B-B14F-4D97-AF65-F5344CB8AC3E}">
        <p14:creationId xmlns:p14="http://schemas.microsoft.com/office/powerpoint/2010/main" val="18727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down)">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4543CB6-FA17-4D41-B947-609ACDD8DA3C}" type="slidenum">
              <a:rPr lang="de-DE" smtClean="0"/>
              <a:t>17</a:t>
            </a:fld>
            <a:endParaRPr lang="de-DE" dirty="0"/>
          </a:p>
        </p:txBody>
      </p:sp>
      <p:graphicFrame>
        <p:nvGraphicFramePr>
          <p:cNvPr id="5" name="Table 4"/>
          <p:cNvGraphicFramePr>
            <a:graphicFrameLocks noGrp="1"/>
          </p:cNvGraphicFramePr>
          <p:nvPr>
            <p:extLst>
              <p:ext uri="{D42A27DB-BD31-4B8C-83A1-F6EECF244321}">
                <p14:modId xmlns:p14="http://schemas.microsoft.com/office/powerpoint/2010/main" val="1053623628"/>
              </p:ext>
            </p:extLst>
          </p:nvPr>
        </p:nvGraphicFramePr>
        <p:xfrm>
          <a:off x="179512" y="1707654"/>
          <a:ext cx="8820475" cy="3312368"/>
        </p:xfrm>
        <a:graphic>
          <a:graphicData uri="http://schemas.openxmlformats.org/drawingml/2006/table">
            <a:tbl>
              <a:tblPr firstRow="1" bandRow="1">
                <a:tableStyleId>{21E4AEA4-8DFA-4A89-87EB-49C32662AFE0}</a:tableStyleId>
              </a:tblPr>
              <a:tblGrid>
                <a:gridCol w="1656184">
                  <a:extLst>
                    <a:ext uri="{9D8B030D-6E8A-4147-A177-3AD203B41FA5}">
                      <a16:colId xmlns:a16="http://schemas.microsoft.com/office/drawing/2014/main" val="3839630253"/>
                    </a:ext>
                  </a:extLst>
                </a:gridCol>
                <a:gridCol w="1872006">
                  <a:extLst>
                    <a:ext uri="{9D8B030D-6E8A-4147-A177-3AD203B41FA5}">
                      <a16:colId xmlns:a16="http://schemas.microsoft.com/office/drawing/2014/main" val="1840697346"/>
                    </a:ext>
                  </a:extLst>
                </a:gridCol>
                <a:gridCol w="1764095">
                  <a:extLst>
                    <a:ext uri="{9D8B030D-6E8A-4147-A177-3AD203B41FA5}">
                      <a16:colId xmlns:a16="http://schemas.microsoft.com/office/drawing/2014/main" val="2539196359"/>
                    </a:ext>
                  </a:extLst>
                </a:gridCol>
                <a:gridCol w="1764095">
                  <a:extLst>
                    <a:ext uri="{9D8B030D-6E8A-4147-A177-3AD203B41FA5}">
                      <a16:colId xmlns:a16="http://schemas.microsoft.com/office/drawing/2014/main" val="1676238285"/>
                    </a:ext>
                  </a:extLst>
                </a:gridCol>
                <a:gridCol w="1764095">
                  <a:extLst>
                    <a:ext uri="{9D8B030D-6E8A-4147-A177-3AD203B41FA5}">
                      <a16:colId xmlns:a16="http://schemas.microsoft.com/office/drawing/2014/main" val="3156269729"/>
                    </a:ext>
                  </a:extLst>
                </a:gridCol>
              </a:tblGrid>
              <a:tr h="662474">
                <a:tc>
                  <a:txBody>
                    <a:bodyPr/>
                    <a:lstStyle/>
                    <a:p>
                      <a:r>
                        <a:rPr lang="en-US" dirty="0" smtClean="0"/>
                        <a:t>Physical</a:t>
                      </a:r>
                      <a:endParaRPr lang="de-CH" dirty="0"/>
                    </a:p>
                  </a:txBody>
                  <a:tcPr/>
                </a:tc>
                <a:tc>
                  <a:txBody>
                    <a:bodyPr/>
                    <a:lstStyle/>
                    <a:p>
                      <a:r>
                        <a:rPr lang="de-CH" dirty="0" err="1" smtClean="0"/>
                        <a:t>Socio-cultural</a:t>
                      </a:r>
                      <a:endParaRPr lang="de-CH" dirty="0"/>
                    </a:p>
                  </a:txBody>
                  <a:tcPr/>
                </a:tc>
                <a:tc>
                  <a:txBody>
                    <a:bodyPr/>
                    <a:lstStyle/>
                    <a:p>
                      <a:r>
                        <a:rPr lang="en-US" dirty="0" smtClean="0"/>
                        <a:t>Political, legal &amp;</a:t>
                      </a:r>
                      <a:r>
                        <a:rPr lang="en-US" baseline="0" dirty="0" smtClean="0"/>
                        <a:t> </a:t>
                      </a:r>
                      <a:r>
                        <a:rPr lang="en-US" dirty="0" smtClean="0"/>
                        <a:t>institutional</a:t>
                      </a:r>
                      <a:endParaRPr lang="de-CH" dirty="0"/>
                    </a:p>
                  </a:txBody>
                  <a:tcPr/>
                </a:tc>
                <a:tc>
                  <a:txBody>
                    <a:bodyPr/>
                    <a:lstStyle/>
                    <a:p>
                      <a:r>
                        <a:rPr lang="de-CH" dirty="0" smtClean="0"/>
                        <a:t>Financial &amp; </a:t>
                      </a:r>
                      <a:r>
                        <a:rPr lang="de-CH" dirty="0" err="1" smtClean="0"/>
                        <a:t>economical</a:t>
                      </a:r>
                      <a:r>
                        <a:rPr lang="de-CH" dirty="0" smtClean="0"/>
                        <a:t>:</a:t>
                      </a:r>
                      <a:endParaRPr lang="de-CH" dirty="0"/>
                    </a:p>
                  </a:txBody>
                  <a:tcPr/>
                </a:tc>
                <a:tc>
                  <a:txBody>
                    <a:bodyPr/>
                    <a:lstStyle/>
                    <a:p>
                      <a:r>
                        <a:rPr lang="de-CH" dirty="0" smtClean="0"/>
                        <a:t>Technical </a:t>
                      </a:r>
                      <a:r>
                        <a:rPr lang="de-CH" dirty="0" err="1" smtClean="0"/>
                        <a:t>capacity</a:t>
                      </a:r>
                      <a:r>
                        <a:rPr lang="de-CH" dirty="0" smtClean="0"/>
                        <a:t> </a:t>
                      </a:r>
                      <a:endParaRPr lang="de-CH" dirty="0"/>
                    </a:p>
                  </a:txBody>
                  <a:tcPr/>
                </a:tc>
                <a:extLst>
                  <a:ext uri="{0D108BD9-81ED-4DB2-BD59-A6C34878D82A}">
                    <a16:rowId xmlns:a16="http://schemas.microsoft.com/office/drawing/2014/main" val="1201523175"/>
                  </a:ext>
                </a:extLst>
              </a:tr>
              <a:tr h="264989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Climate (temperature, rainfall),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soil (rock, sand...),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groundwater,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Water availability,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Population density, </a:t>
                      </a:r>
                    </a:p>
                    <a:p>
                      <a:endParaRPr lang="de-CH" sz="14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E.g. defecating posture (sitting/squatting),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Anal cleansing material used (washers/wipers),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Cultural gender aspects &amp; privacy, taboos on handling waste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Regulations and standards,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err="1" smtClean="0"/>
                        <a:t>Organisational</a:t>
                      </a:r>
                      <a:r>
                        <a:rPr lang="en-US" sz="1400" dirty="0" smtClean="0"/>
                        <a:t> setup and responsibilities,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Political will and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Bureaucracy </a:t>
                      </a:r>
                    </a:p>
                    <a:p>
                      <a:endParaRPr lang="de-CH"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Affordable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Willingness to pay for appropriate service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Availability of credits and loans</a:t>
                      </a:r>
                    </a:p>
                    <a:p>
                      <a:endParaRPr lang="de-CH"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Availability of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Local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err="1" smtClean="0"/>
                        <a:t>Humanpower</a:t>
                      </a:r>
                      <a:r>
                        <a:rPr lang="en-US" sz="1400" dirty="0" smtClean="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Materials</a:t>
                      </a:r>
                      <a:r>
                        <a:rPr lang="en-US" sz="1400" baseline="0" dirty="0" smtClean="0"/>
                        <a:t> &amp;</a:t>
                      </a:r>
                      <a:r>
                        <a:rPr lang="en-US" sz="1400" dirty="0" smtClean="0"/>
                        <a:t> tools,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Financial resources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Needed for sustainable operation &amp; maintenance</a:t>
                      </a:r>
                    </a:p>
                  </a:txBody>
                  <a:tcPr/>
                </a:tc>
                <a:extLst>
                  <a:ext uri="{0D108BD9-81ED-4DB2-BD59-A6C34878D82A}">
                    <a16:rowId xmlns:a16="http://schemas.microsoft.com/office/drawing/2014/main" val="3774804244"/>
                  </a:ext>
                </a:extLst>
              </a:tr>
            </a:tbl>
          </a:graphicData>
        </a:graphic>
      </p:graphicFrame>
      <p:sp>
        <p:nvSpPr>
          <p:cNvPr id="6" name="TextBox 5"/>
          <p:cNvSpPr txBox="1"/>
          <p:nvPr/>
        </p:nvSpPr>
        <p:spPr>
          <a:xfrm>
            <a:off x="1835696" y="1707654"/>
            <a:ext cx="1872208" cy="3312368"/>
          </a:xfrm>
          <a:prstGeom prst="rect">
            <a:avLst/>
          </a:prstGeom>
          <a:solidFill>
            <a:schemeClr val="bg1"/>
          </a:solidFill>
        </p:spPr>
        <p:txBody>
          <a:bodyPr wrap="square" rtlCol="0">
            <a:spAutoFit/>
          </a:bodyPr>
          <a:lstStyle/>
          <a:p>
            <a:endParaRPr lang="de-CH" dirty="0"/>
          </a:p>
        </p:txBody>
      </p:sp>
      <p:sp>
        <p:nvSpPr>
          <p:cNvPr id="7" name="TextBox 6"/>
          <p:cNvSpPr txBox="1"/>
          <p:nvPr/>
        </p:nvSpPr>
        <p:spPr>
          <a:xfrm>
            <a:off x="3635896" y="1707654"/>
            <a:ext cx="1872208" cy="3312368"/>
          </a:xfrm>
          <a:prstGeom prst="rect">
            <a:avLst/>
          </a:prstGeom>
          <a:solidFill>
            <a:schemeClr val="bg1"/>
          </a:solidFill>
        </p:spPr>
        <p:txBody>
          <a:bodyPr wrap="square" rtlCol="0">
            <a:spAutoFit/>
          </a:bodyPr>
          <a:lstStyle/>
          <a:p>
            <a:endParaRPr lang="de-CH" dirty="0"/>
          </a:p>
        </p:txBody>
      </p:sp>
      <p:sp>
        <p:nvSpPr>
          <p:cNvPr id="8" name="TextBox 7"/>
          <p:cNvSpPr txBox="1"/>
          <p:nvPr/>
        </p:nvSpPr>
        <p:spPr>
          <a:xfrm>
            <a:off x="5436096" y="1707654"/>
            <a:ext cx="1800200" cy="3312368"/>
          </a:xfrm>
          <a:prstGeom prst="rect">
            <a:avLst/>
          </a:prstGeom>
          <a:solidFill>
            <a:schemeClr val="bg1"/>
          </a:solidFill>
        </p:spPr>
        <p:txBody>
          <a:bodyPr wrap="square" rtlCol="0">
            <a:spAutoFit/>
          </a:bodyPr>
          <a:lstStyle/>
          <a:p>
            <a:endParaRPr lang="de-CH" dirty="0"/>
          </a:p>
        </p:txBody>
      </p:sp>
      <p:sp>
        <p:nvSpPr>
          <p:cNvPr id="9" name="TextBox 8"/>
          <p:cNvSpPr txBox="1"/>
          <p:nvPr/>
        </p:nvSpPr>
        <p:spPr>
          <a:xfrm>
            <a:off x="7219201" y="1707654"/>
            <a:ext cx="1872208" cy="3312368"/>
          </a:xfrm>
          <a:prstGeom prst="rect">
            <a:avLst/>
          </a:prstGeom>
          <a:solidFill>
            <a:schemeClr val="bg1"/>
          </a:solidFill>
        </p:spPr>
        <p:txBody>
          <a:bodyPr wrap="square" rtlCol="0">
            <a:spAutoFit/>
          </a:bodyPr>
          <a:lstStyle/>
          <a:p>
            <a:endParaRPr lang="de-CH" dirty="0"/>
          </a:p>
        </p:txBody>
      </p:sp>
      <p:sp>
        <p:nvSpPr>
          <p:cNvPr id="10" name="Text Box 5"/>
          <p:cNvSpPr txBox="1">
            <a:spLocks noChangeArrowheads="1"/>
          </p:cNvSpPr>
          <p:nvPr/>
        </p:nvSpPr>
        <p:spPr bwMode="auto">
          <a:xfrm>
            <a:off x="333373" y="267494"/>
            <a:ext cx="80549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Sanitary engineering &amp; contextual </a:t>
            </a:r>
            <a:r>
              <a:rPr lang="en-US" altLang="en-US" sz="2500" b="1" dirty="0">
                <a:solidFill>
                  <a:schemeClr val="accent6">
                    <a:lumMod val="20000"/>
                    <a:lumOff val="80000"/>
                  </a:schemeClr>
                </a:solidFill>
              </a:rPr>
              <a:t>p</a:t>
            </a:r>
            <a:r>
              <a:rPr lang="en-US" altLang="en-US" sz="2500" b="1" dirty="0" smtClean="0">
                <a:solidFill>
                  <a:schemeClr val="accent6">
                    <a:lumMod val="20000"/>
                    <a:lumOff val="80000"/>
                  </a:schemeClr>
                </a:solidFill>
              </a:rPr>
              <a:t>lanning</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32897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268" y="2355850"/>
            <a:ext cx="7200000" cy="324000"/>
          </a:xfrm>
        </p:spPr>
        <p:txBody>
          <a:bodyPr>
            <a:normAutofit fontScale="90000"/>
          </a:bodyPr>
          <a:lstStyle/>
          <a:p>
            <a:pPr algn="r"/>
            <a:r>
              <a:rPr lang="de-CH" dirty="0" smtClean="0"/>
              <a:t>Part II – WASH &amp; Public </a:t>
            </a:r>
            <a:r>
              <a:rPr lang="de-CH" dirty="0" err="1" smtClean="0"/>
              <a:t>Health</a:t>
            </a:r>
            <a:endParaRPr lang="de-CH" dirty="0"/>
          </a:p>
        </p:txBody>
      </p:sp>
    </p:spTree>
    <p:extLst>
      <p:ext uri="{BB962C8B-B14F-4D97-AF65-F5344CB8AC3E}">
        <p14:creationId xmlns:p14="http://schemas.microsoft.com/office/powerpoint/2010/main" val="3492472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WASH &amp; Public Health</a:t>
            </a:r>
            <a:endParaRPr lang="en-US" altLang="en-US" sz="2500" b="1" dirty="0">
              <a:solidFill>
                <a:schemeClr val="accent6">
                  <a:lumMod val="20000"/>
                  <a:lumOff val="80000"/>
                </a:schemeClr>
              </a:solidFill>
            </a:endParaRPr>
          </a:p>
        </p:txBody>
      </p:sp>
      <p:sp>
        <p:nvSpPr>
          <p:cNvPr id="6" name="object 3"/>
          <p:cNvSpPr txBox="1"/>
          <p:nvPr/>
        </p:nvSpPr>
        <p:spPr>
          <a:xfrm>
            <a:off x="1619672" y="2355850"/>
            <a:ext cx="6066155" cy="391160"/>
          </a:xfrm>
          <a:prstGeom prst="rect">
            <a:avLst/>
          </a:prstGeom>
        </p:spPr>
        <p:txBody>
          <a:bodyPr vert="horz" wrap="square" lIns="0" tIns="12700" rIns="0" bIns="0" rtlCol="0">
            <a:spAutoFit/>
          </a:bodyPr>
          <a:lstStyle/>
          <a:p>
            <a:pPr marL="12700">
              <a:lnSpc>
                <a:spcPct val="100000"/>
              </a:lnSpc>
              <a:spcBef>
                <a:spcPts val="100"/>
              </a:spcBef>
            </a:pPr>
            <a:r>
              <a:rPr sz="2400" b="1" i="1" dirty="0">
                <a:latin typeface="Arial"/>
                <a:cs typeface="Arial"/>
              </a:rPr>
              <a:t>Why</a:t>
            </a:r>
            <a:r>
              <a:rPr sz="2400" b="1" i="1" spc="-55" dirty="0">
                <a:latin typeface="Arial"/>
                <a:cs typeface="Arial"/>
              </a:rPr>
              <a:t> </a:t>
            </a:r>
            <a:r>
              <a:rPr sz="2400" b="1" i="1" dirty="0">
                <a:latin typeface="Arial"/>
                <a:cs typeface="Arial"/>
              </a:rPr>
              <a:t>are</a:t>
            </a:r>
            <a:r>
              <a:rPr sz="2400" b="1" i="1" spc="-35" dirty="0">
                <a:latin typeface="Arial"/>
                <a:cs typeface="Arial"/>
              </a:rPr>
              <a:t> </a:t>
            </a:r>
            <a:r>
              <a:rPr sz="2400" b="1" i="1" dirty="0">
                <a:latin typeface="Arial"/>
                <a:cs typeface="Arial"/>
              </a:rPr>
              <a:t>WASH</a:t>
            </a:r>
            <a:r>
              <a:rPr sz="2400" b="1" i="1" spc="-40" dirty="0">
                <a:latin typeface="Arial"/>
                <a:cs typeface="Arial"/>
              </a:rPr>
              <a:t> </a:t>
            </a:r>
            <a:r>
              <a:rPr sz="2400" b="1" i="1" dirty="0">
                <a:latin typeface="Arial"/>
                <a:cs typeface="Arial"/>
              </a:rPr>
              <a:t>and</a:t>
            </a:r>
            <a:r>
              <a:rPr sz="2400" b="1" i="1" spc="-40" dirty="0">
                <a:latin typeface="Arial"/>
                <a:cs typeface="Arial"/>
              </a:rPr>
              <a:t> </a:t>
            </a:r>
            <a:r>
              <a:rPr sz="2400" b="1" i="1" dirty="0">
                <a:latin typeface="Arial"/>
                <a:cs typeface="Arial"/>
              </a:rPr>
              <a:t>public</a:t>
            </a:r>
            <a:r>
              <a:rPr sz="2400" b="1" i="1" spc="-40" dirty="0">
                <a:latin typeface="Arial"/>
                <a:cs typeface="Arial"/>
              </a:rPr>
              <a:t> </a:t>
            </a:r>
            <a:r>
              <a:rPr sz="2400" b="1" i="1" dirty="0">
                <a:latin typeface="Arial"/>
                <a:cs typeface="Arial"/>
              </a:rPr>
              <a:t>health</a:t>
            </a:r>
            <a:r>
              <a:rPr sz="2400" b="1" i="1" spc="-35" dirty="0">
                <a:latin typeface="Arial"/>
                <a:cs typeface="Arial"/>
              </a:rPr>
              <a:t> </a:t>
            </a:r>
            <a:r>
              <a:rPr sz="2400" b="1" i="1" spc="-10" dirty="0">
                <a:latin typeface="Arial"/>
                <a:cs typeface="Arial"/>
              </a:rPr>
              <a:t>related?</a:t>
            </a:r>
            <a:endParaRPr sz="2400" i="1" dirty="0">
              <a:latin typeface="Arial"/>
              <a:cs typeface="Arial"/>
            </a:endParaRPr>
          </a:p>
        </p:txBody>
      </p:sp>
    </p:spTree>
    <p:extLst>
      <p:ext uri="{BB962C8B-B14F-4D97-AF65-F5344CB8AC3E}">
        <p14:creationId xmlns:p14="http://schemas.microsoft.com/office/powerpoint/2010/main" val="3487311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268" y="2355850"/>
            <a:ext cx="7200000" cy="324000"/>
          </a:xfrm>
        </p:spPr>
        <p:txBody>
          <a:bodyPr>
            <a:normAutofit fontScale="90000"/>
          </a:bodyPr>
          <a:lstStyle/>
          <a:p>
            <a:pPr algn="r"/>
            <a:r>
              <a:rPr lang="de-CH" dirty="0" smtClean="0"/>
              <a:t>Course </a:t>
            </a:r>
            <a:r>
              <a:rPr lang="de-CH" dirty="0" err="1" smtClean="0"/>
              <a:t>Overview</a:t>
            </a:r>
            <a:endParaRPr lang="de-CH" dirty="0"/>
          </a:p>
        </p:txBody>
      </p:sp>
      <p:sp>
        <p:nvSpPr>
          <p:cNvPr id="6" name="Slide Number Placeholder 5"/>
          <p:cNvSpPr>
            <a:spLocks noGrp="1"/>
          </p:cNvSpPr>
          <p:nvPr>
            <p:ph type="sldNum" sz="quarter" idx="16"/>
          </p:nvPr>
        </p:nvSpPr>
        <p:spPr/>
        <p:txBody>
          <a:bodyPr/>
          <a:lstStyle/>
          <a:p>
            <a:fld id="{54543CB6-FA17-4D41-B947-609ACDD8DA3C}" type="slidenum">
              <a:rPr lang="de-DE" smtClean="0"/>
              <a:t>2</a:t>
            </a:fld>
            <a:endParaRPr lang="de-DE" dirty="0"/>
          </a:p>
        </p:txBody>
      </p:sp>
    </p:spTree>
    <p:extLst>
      <p:ext uri="{BB962C8B-B14F-4D97-AF65-F5344CB8AC3E}">
        <p14:creationId xmlns:p14="http://schemas.microsoft.com/office/powerpoint/2010/main" val="735424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3999" y="1491630"/>
            <a:ext cx="4320613" cy="3456384"/>
          </a:xfrm>
        </p:spPr>
        <p:txBody>
          <a:bodyPr>
            <a:normAutofit fontScale="85000" lnSpcReduction="20000"/>
          </a:bodyPr>
          <a:lstStyle/>
          <a:p>
            <a:pPr marL="469265" indent="-456565">
              <a:lnSpc>
                <a:spcPct val="100000"/>
              </a:lnSpc>
              <a:spcBef>
                <a:spcPts val="700"/>
              </a:spcBef>
              <a:buFont typeface="Arial" panose="020B0604020202020204" pitchFamily="34" charset="0"/>
              <a:buChar char="•"/>
              <a:tabLst>
                <a:tab pos="469265" algn="l"/>
              </a:tabLst>
            </a:pPr>
            <a:r>
              <a:rPr lang="en-US" sz="2400" b="1" dirty="0">
                <a:cs typeface="Arial"/>
              </a:rPr>
              <a:t>All</a:t>
            </a:r>
            <a:r>
              <a:rPr lang="en-US" sz="2400" b="1" spc="-30" dirty="0">
                <a:cs typeface="Arial"/>
              </a:rPr>
              <a:t> </a:t>
            </a:r>
            <a:r>
              <a:rPr lang="en-US" sz="2400" b="1" dirty="0">
                <a:cs typeface="Arial"/>
              </a:rPr>
              <a:t>key</a:t>
            </a:r>
            <a:r>
              <a:rPr lang="en-US" sz="2400" b="1" spc="-5" dirty="0">
                <a:cs typeface="Arial"/>
              </a:rPr>
              <a:t> </a:t>
            </a:r>
            <a:r>
              <a:rPr lang="en-US" sz="2400" b="1" dirty="0">
                <a:cs typeface="Arial"/>
              </a:rPr>
              <a:t>words</a:t>
            </a:r>
            <a:r>
              <a:rPr lang="en-US" sz="2400" b="1" spc="-15" dirty="0">
                <a:cs typeface="Arial"/>
              </a:rPr>
              <a:t> </a:t>
            </a:r>
            <a:r>
              <a:rPr lang="en-US" sz="2400" b="1" dirty="0">
                <a:cs typeface="Arial"/>
              </a:rPr>
              <a:t>are</a:t>
            </a:r>
            <a:r>
              <a:rPr lang="en-US" sz="2400" b="1" spc="-5" dirty="0">
                <a:cs typeface="Arial"/>
              </a:rPr>
              <a:t> </a:t>
            </a:r>
            <a:r>
              <a:rPr lang="en-US" sz="2400" b="1" spc="-25" dirty="0">
                <a:cs typeface="Arial"/>
              </a:rPr>
              <a:t>"</a:t>
            </a:r>
            <a:r>
              <a:rPr lang="en-US" sz="2400" b="1" spc="-25" dirty="0" smtClean="0">
                <a:cs typeface="Arial"/>
              </a:rPr>
              <a:t>F</a:t>
            </a:r>
          </a:p>
          <a:p>
            <a:pPr marL="469265" indent="-456565">
              <a:lnSpc>
                <a:spcPct val="100000"/>
              </a:lnSpc>
              <a:spcBef>
                <a:spcPts val="700"/>
              </a:spcBef>
              <a:buFont typeface="Arial" panose="020B0604020202020204" pitchFamily="34" charset="0"/>
              <a:buChar char="•"/>
              <a:tabLst>
                <a:tab pos="469265" algn="l"/>
              </a:tabLst>
            </a:pPr>
            <a:endParaRPr lang="en-US" sz="1200" dirty="0">
              <a:cs typeface="Arial"/>
            </a:endParaRPr>
          </a:p>
          <a:p>
            <a:pPr marL="469265" indent="-456565">
              <a:lnSpc>
                <a:spcPct val="100000"/>
              </a:lnSpc>
              <a:spcBef>
                <a:spcPts val="600"/>
              </a:spcBef>
              <a:buFont typeface="Arial" panose="020B0604020202020204" pitchFamily="34" charset="0"/>
              <a:buChar char="•"/>
              <a:tabLst>
                <a:tab pos="469265" algn="l"/>
              </a:tabLst>
            </a:pPr>
            <a:r>
              <a:rPr lang="en-US" sz="2400" b="1" dirty="0">
                <a:cs typeface="Arial"/>
              </a:rPr>
              <a:t>From</a:t>
            </a:r>
            <a:r>
              <a:rPr lang="en-US" sz="2400" b="1" spc="-30" dirty="0">
                <a:cs typeface="Arial"/>
              </a:rPr>
              <a:t> </a:t>
            </a:r>
            <a:r>
              <a:rPr lang="en-US" sz="2400" b="1" dirty="0" err="1">
                <a:cs typeface="Arial"/>
              </a:rPr>
              <a:t>Faeces</a:t>
            </a:r>
            <a:r>
              <a:rPr lang="en-US" sz="2400" b="1" spc="5" dirty="0">
                <a:cs typeface="Arial"/>
              </a:rPr>
              <a:t> </a:t>
            </a:r>
            <a:r>
              <a:rPr lang="en-US" sz="2400" b="1" dirty="0">
                <a:cs typeface="Arial"/>
              </a:rPr>
              <a:t>to</a:t>
            </a:r>
            <a:r>
              <a:rPr lang="en-US" sz="2400" b="1" spc="-15" dirty="0">
                <a:cs typeface="Arial"/>
              </a:rPr>
              <a:t> </a:t>
            </a:r>
            <a:r>
              <a:rPr lang="en-US" sz="2400" b="1" spc="-10" dirty="0">
                <a:cs typeface="Arial"/>
              </a:rPr>
              <a:t>Faces</a:t>
            </a:r>
            <a:endParaRPr lang="en-US" sz="2400" dirty="0">
              <a:cs typeface="Arial"/>
            </a:endParaRPr>
          </a:p>
          <a:p>
            <a:pPr marL="469900" marR="923925" lvl="1" indent="0">
              <a:lnSpc>
                <a:spcPct val="100000"/>
              </a:lnSpc>
              <a:spcBef>
                <a:spcPts val="610"/>
              </a:spcBef>
              <a:buNone/>
              <a:tabLst>
                <a:tab pos="698500" algn="l"/>
              </a:tabLst>
            </a:pPr>
            <a:r>
              <a:rPr lang="en-US" sz="2000" dirty="0" smtClean="0">
                <a:cs typeface="Arial"/>
              </a:rPr>
              <a:t>Shows</a:t>
            </a:r>
            <a:r>
              <a:rPr lang="en-US" sz="2000" spc="-85" dirty="0" smtClean="0">
                <a:cs typeface="Arial"/>
              </a:rPr>
              <a:t> </a:t>
            </a:r>
            <a:r>
              <a:rPr lang="en-US" sz="2000" dirty="0" smtClean="0">
                <a:cs typeface="Arial"/>
              </a:rPr>
              <a:t>pathogen</a:t>
            </a:r>
            <a:r>
              <a:rPr lang="en-US" sz="2000" spc="-95" dirty="0" smtClean="0">
                <a:cs typeface="Arial"/>
              </a:rPr>
              <a:t> m</a:t>
            </a:r>
            <a:r>
              <a:rPr lang="en-US" sz="2000" spc="-10" dirty="0" smtClean="0">
                <a:cs typeface="Arial"/>
              </a:rPr>
              <a:t>ovement </a:t>
            </a:r>
            <a:r>
              <a:rPr lang="en-US" sz="2000" dirty="0">
                <a:cs typeface="Arial"/>
              </a:rPr>
              <a:t>from</a:t>
            </a:r>
            <a:r>
              <a:rPr lang="en-US" sz="2000" spc="-60" dirty="0">
                <a:cs typeface="Arial"/>
              </a:rPr>
              <a:t> </a:t>
            </a:r>
            <a:r>
              <a:rPr lang="en-US" sz="2000" dirty="0" err="1">
                <a:cs typeface="Arial"/>
              </a:rPr>
              <a:t>faeces</a:t>
            </a:r>
            <a:r>
              <a:rPr lang="en-US" sz="2000" spc="-45" dirty="0">
                <a:cs typeface="Arial"/>
              </a:rPr>
              <a:t> </a:t>
            </a:r>
            <a:r>
              <a:rPr lang="en-US" sz="2000" dirty="0">
                <a:cs typeface="Arial"/>
              </a:rPr>
              <a:t>of</a:t>
            </a:r>
            <a:r>
              <a:rPr lang="en-US" sz="2000" spc="-50" dirty="0">
                <a:cs typeface="Arial"/>
              </a:rPr>
              <a:t> </a:t>
            </a:r>
            <a:r>
              <a:rPr lang="en-US" sz="2000" dirty="0">
                <a:cs typeface="Arial"/>
              </a:rPr>
              <a:t>a</a:t>
            </a:r>
            <a:r>
              <a:rPr lang="en-US" sz="2000" spc="-45" dirty="0">
                <a:cs typeface="Arial"/>
              </a:rPr>
              <a:t> </a:t>
            </a:r>
            <a:r>
              <a:rPr lang="en-US" sz="2000" dirty="0">
                <a:cs typeface="Arial"/>
              </a:rPr>
              <a:t>sick</a:t>
            </a:r>
            <a:r>
              <a:rPr lang="en-US" sz="2000" spc="-45" dirty="0">
                <a:cs typeface="Arial"/>
              </a:rPr>
              <a:t> </a:t>
            </a:r>
            <a:r>
              <a:rPr lang="en-US" sz="2000" spc="-10" dirty="0">
                <a:cs typeface="Arial"/>
              </a:rPr>
              <a:t>person </a:t>
            </a:r>
            <a:r>
              <a:rPr lang="en-US" sz="2000" dirty="0">
                <a:cs typeface="Arial"/>
              </a:rPr>
              <a:t>to</a:t>
            </a:r>
            <a:r>
              <a:rPr lang="en-US" sz="2000" spc="-60" dirty="0">
                <a:cs typeface="Arial"/>
              </a:rPr>
              <a:t> </a:t>
            </a:r>
            <a:r>
              <a:rPr lang="en-US" sz="2000" dirty="0">
                <a:cs typeface="Arial"/>
              </a:rPr>
              <a:t>a</a:t>
            </a:r>
            <a:r>
              <a:rPr lang="en-US" sz="2000" spc="-50" dirty="0">
                <a:cs typeface="Arial"/>
              </a:rPr>
              <a:t> </a:t>
            </a:r>
            <a:r>
              <a:rPr lang="en-US" sz="2000" dirty="0">
                <a:cs typeface="Arial"/>
              </a:rPr>
              <a:t>potential</a:t>
            </a:r>
            <a:r>
              <a:rPr lang="en-US" sz="2000" spc="-45" dirty="0">
                <a:cs typeface="Arial"/>
              </a:rPr>
              <a:t> </a:t>
            </a:r>
            <a:r>
              <a:rPr lang="en-US" sz="2000" dirty="0">
                <a:cs typeface="Arial"/>
              </a:rPr>
              <a:t>new</a:t>
            </a:r>
            <a:r>
              <a:rPr lang="en-US" sz="2000" spc="-40" dirty="0">
                <a:cs typeface="Arial"/>
              </a:rPr>
              <a:t> </a:t>
            </a:r>
            <a:r>
              <a:rPr lang="en-US" sz="2000" spc="-20" dirty="0">
                <a:cs typeface="Arial"/>
              </a:rPr>
              <a:t>host</a:t>
            </a:r>
            <a:endParaRPr lang="en-US" sz="2000" dirty="0">
              <a:cs typeface="Arial"/>
            </a:endParaRPr>
          </a:p>
          <a:p>
            <a:pPr marL="457200" lvl="1" indent="0">
              <a:lnSpc>
                <a:spcPct val="100000"/>
              </a:lnSpc>
              <a:buNone/>
            </a:pPr>
            <a:endParaRPr lang="en-US" sz="1200" dirty="0">
              <a:cs typeface="Arial"/>
            </a:endParaRPr>
          </a:p>
          <a:p>
            <a:pPr marL="469900" marR="5080" indent="-457200">
              <a:lnSpc>
                <a:spcPct val="100000"/>
              </a:lnSpc>
              <a:spcBef>
                <a:spcPts val="1540"/>
              </a:spcBef>
              <a:buFont typeface="Arial" panose="020B0604020202020204" pitchFamily="34" charset="0"/>
              <a:buChar char="•"/>
              <a:tabLst>
                <a:tab pos="469900" algn="l"/>
              </a:tabLst>
            </a:pPr>
            <a:r>
              <a:rPr lang="en-US" sz="2400" b="1" dirty="0">
                <a:cs typeface="Arial"/>
              </a:rPr>
              <a:t>Different</a:t>
            </a:r>
            <a:r>
              <a:rPr lang="en-US" sz="2400" b="1" spc="-15" dirty="0">
                <a:cs typeface="Arial"/>
              </a:rPr>
              <a:t> </a:t>
            </a:r>
            <a:r>
              <a:rPr lang="en-US" sz="2400" b="1" dirty="0">
                <a:cs typeface="Arial"/>
              </a:rPr>
              <a:t>measures to</a:t>
            </a:r>
            <a:r>
              <a:rPr lang="en-US" sz="2400" b="1" spc="-25" dirty="0">
                <a:cs typeface="Arial"/>
              </a:rPr>
              <a:t> </a:t>
            </a:r>
            <a:r>
              <a:rPr lang="en-US" sz="2400" b="1" spc="-10" dirty="0">
                <a:cs typeface="Arial"/>
              </a:rPr>
              <a:t>prevent transmission</a:t>
            </a:r>
            <a:endParaRPr lang="en-US" sz="2400" dirty="0">
              <a:cs typeface="Arial"/>
            </a:endParaRPr>
          </a:p>
          <a:p>
            <a:pPr marL="469900" lvl="1" indent="0">
              <a:lnSpc>
                <a:spcPct val="100000"/>
              </a:lnSpc>
              <a:spcBef>
                <a:spcPts val="610"/>
              </a:spcBef>
              <a:buNone/>
              <a:tabLst>
                <a:tab pos="697865" algn="l"/>
              </a:tabLst>
            </a:pPr>
            <a:r>
              <a:rPr lang="en-US" sz="2000" dirty="0">
                <a:cs typeface="Arial"/>
              </a:rPr>
              <a:t>W</a:t>
            </a:r>
            <a:r>
              <a:rPr lang="en-US" sz="2000" spc="-30" dirty="0">
                <a:cs typeface="Arial"/>
              </a:rPr>
              <a:t> </a:t>
            </a:r>
            <a:r>
              <a:rPr lang="en-US" sz="2000" dirty="0">
                <a:cs typeface="Arial"/>
              </a:rPr>
              <a:t>=</a:t>
            </a:r>
            <a:r>
              <a:rPr lang="en-US" sz="2000" spc="-25" dirty="0">
                <a:cs typeface="Arial"/>
              </a:rPr>
              <a:t> </a:t>
            </a:r>
            <a:r>
              <a:rPr lang="en-US" sz="2000" spc="-10" dirty="0">
                <a:cs typeface="Arial"/>
              </a:rPr>
              <a:t>Water</a:t>
            </a:r>
            <a:endParaRPr lang="en-US" sz="2000" dirty="0">
              <a:cs typeface="Arial"/>
            </a:endParaRPr>
          </a:p>
          <a:p>
            <a:pPr marL="469900" lvl="1" indent="0">
              <a:lnSpc>
                <a:spcPct val="100000"/>
              </a:lnSpc>
              <a:spcBef>
                <a:spcPts val="600"/>
              </a:spcBef>
              <a:buNone/>
              <a:tabLst>
                <a:tab pos="697865" algn="l"/>
              </a:tabLst>
            </a:pPr>
            <a:r>
              <a:rPr lang="en-US" sz="2000" dirty="0">
                <a:cs typeface="Arial"/>
              </a:rPr>
              <a:t>S</a:t>
            </a:r>
            <a:r>
              <a:rPr lang="en-US" sz="2000" spc="-25" dirty="0">
                <a:cs typeface="Arial"/>
              </a:rPr>
              <a:t> </a:t>
            </a:r>
            <a:r>
              <a:rPr lang="en-US" sz="2000" dirty="0">
                <a:cs typeface="Arial"/>
              </a:rPr>
              <a:t>=</a:t>
            </a:r>
            <a:r>
              <a:rPr lang="en-US" sz="2000" spc="-25" dirty="0">
                <a:cs typeface="Arial"/>
              </a:rPr>
              <a:t> </a:t>
            </a:r>
            <a:r>
              <a:rPr lang="en-US" sz="2000" spc="-10" dirty="0">
                <a:cs typeface="Arial"/>
              </a:rPr>
              <a:t>Sanitation</a:t>
            </a:r>
            <a:endParaRPr lang="en-US" sz="2000" dirty="0">
              <a:cs typeface="Arial"/>
            </a:endParaRPr>
          </a:p>
          <a:p>
            <a:pPr marL="469900" lvl="1" indent="0">
              <a:lnSpc>
                <a:spcPct val="100000"/>
              </a:lnSpc>
              <a:spcBef>
                <a:spcPts val="600"/>
              </a:spcBef>
              <a:buNone/>
              <a:tabLst>
                <a:tab pos="697865" algn="l"/>
              </a:tabLst>
            </a:pPr>
            <a:r>
              <a:rPr lang="en-US" sz="2000" dirty="0">
                <a:cs typeface="Arial"/>
              </a:rPr>
              <a:t>H</a:t>
            </a:r>
            <a:r>
              <a:rPr lang="en-US" sz="2000" spc="-30" dirty="0">
                <a:cs typeface="Arial"/>
              </a:rPr>
              <a:t> </a:t>
            </a:r>
            <a:r>
              <a:rPr lang="en-US" sz="2000" dirty="0">
                <a:cs typeface="Arial"/>
              </a:rPr>
              <a:t>=</a:t>
            </a:r>
            <a:r>
              <a:rPr lang="en-US" sz="2000" spc="-40" dirty="0">
                <a:cs typeface="Arial"/>
              </a:rPr>
              <a:t> </a:t>
            </a:r>
            <a:r>
              <a:rPr lang="en-US" sz="2000" dirty="0">
                <a:cs typeface="Arial"/>
              </a:rPr>
              <a:t>Hand</a:t>
            </a:r>
            <a:r>
              <a:rPr lang="en-US" sz="2000" spc="-25" dirty="0">
                <a:cs typeface="Arial"/>
              </a:rPr>
              <a:t> </a:t>
            </a:r>
            <a:r>
              <a:rPr lang="en-US" sz="2000" spc="-10" dirty="0" smtClean="0">
                <a:cs typeface="Arial"/>
              </a:rPr>
              <a:t>Hygiene</a:t>
            </a:r>
            <a:endParaRPr lang="en-US" sz="2000" dirty="0">
              <a:cs typeface="Arial"/>
            </a:endParaRPr>
          </a:p>
        </p:txBody>
      </p:sp>
      <p:pic>
        <p:nvPicPr>
          <p:cNvPr id="7" name="object 5"/>
          <p:cNvPicPr/>
          <p:nvPr/>
        </p:nvPicPr>
        <p:blipFill>
          <a:blip r:embed="rId2" cstate="print"/>
          <a:stretch>
            <a:fillRect/>
          </a:stretch>
        </p:blipFill>
        <p:spPr>
          <a:xfrm>
            <a:off x="971601" y="943355"/>
            <a:ext cx="3240360" cy="4101798"/>
          </a:xfrm>
          <a:prstGeom prst="rect">
            <a:avLst/>
          </a:prstGeom>
        </p:spPr>
      </p:pic>
      <p:sp>
        <p:nvSpPr>
          <p:cNvPr id="8" name="object 6"/>
          <p:cNvSpPr txBox="1"/>
          <p:nvPr/>
        </p:nvSpPr>
        <p:spPr>
          <a:xfrm>
            <a:off x="107504" y="1925551"/>
            <a:ext cx="188962" cy="2950455"/>
          </a:xfrm>
          <a:prstGeom prst="rect">
            <a:avLst/>
          </a:prstGeom>
        </p:spPr>
        <p:txBody>
          <a:bodyPr vert="vert270" wrap="square" lIns="0" tIns="0" rIns="0" bIns="0" rtlCol="0">
            <a:spAutoFit/>
          </a:bodyPr>
          <a:lstStyle/>
          <a:p>
            <a:pPr marL="12700">
              <a:lnSpc>
                <a:spcPts val="1645"/>
              </a:lnSpc>
            </a:pPr>
            <a:r>
              <a:rPr sz="1200" dirty="0">
                <a:latin typeface="Arial"/>
                <a:cs typeface="Arial"/>
              </a:rPr>
              <a:t>Source:</a:t>
            </a:r>
            <a:r>
              <a:rPr sz="1200" spc="-75" dirty="0">
                <a:latin typeface="Arial"/>
                <a:cs typeface="Arial"/>
              </a:rPr>
              <a:t> </a:t>
            </a:r>
            <a:r>
              <a:rPr sz="1200" dirty="0">
                <a:latin typeface="Arial"/>
                <a:cs typeface="Arial"/>
              </a:rPr>
              <a:t>Rod</a:t>
            </a:r>
            <a:r>
              <a:rPr sz="1200" spc="-60" dirty="0">
                <a:latin typeface="Arial"/>
                <a:cs typeface="Arial"/>
              </a:rPr>
              <a:t> </a:t>
            </a:r>
            <a:r>
              <a:rPr sz="1200" spc="-10" dirty="0">
                <a:latin typeface="Arial"/>
                <a:cs typeface="Arial"/>
              </a:rPr>
              <a:t>Shaw,</a:t>
            </a:r>
            <a:r>
              <a:rPr sz="1200" spc="-55" dirty="0">
                <a:latin typeface="Arial"/>
                <a:cs typeface="Arial"/>
              </a:rPr>
              <a:t> </a:t>
            </a:r>
            <a:r>
              <a:rPr sz="1200" spc="-20" dirty="0">
                <a:latin typeface="Arial"/>
                <a:cs typeface="Arial"/>
              </a:rPr>
              <a:t>WEDC</a:t>
            </a:r>
            <a:endParaRPr sz="1200" dirty="0">
              <a:latin typeface="Arial"/>
              <a:cs typeface="Arial"/>
            </a:endParaRPr>
          </a:p>
        </p:txBody>
      </p:sp>
      <p:sp>
        <p:nvSpPr>
          <p:cNvPr id="9"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The «F-Diagram»</a:t>
            </a:r>
          </a:p>
        </p:txBody>
      </p:sp>
    </p:spTree>
    <p:extLst>
      <p:ext uri="{BB962C8B-B14F-4D97-AF65-F5344CB8AC3E}">
        <p14:creationId xmlns:p14="http://schemas.microsoft.com/office/powerpoint/2010/main" val="4274301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222784" y="1492250"/>
            <a:ext cx="3741829" cy="3456384"/>
          </a:xfrm>
        </p:spPr>
        <p:txBody>
          <a:bodyPr>
            <a:normAutofit/>
          </a:bodyPr>
          <a:lstStyle/>
          <a:p>
            <a:pPr marL="0" marR="5080" indent="0">
              <a:lnSpc>
                <a:spcPct val="100000"/>
              </a:lnSpc>
              <a:spcBef>
                <a:spcPts val="100"/>
              </a:spcBef>
              <a:buNone/>
            </a:pPr>
            <a:r>
              <a:rPr lang="en-US" sz="2000" b="1" dirty="0" smtClean="0">
                <a:cs typeface="Arial"/>
              </a:rPr>
              <a:t>Per year:</a:t>
            </a:r>
          </a:p>
          <a:p>
            <a:pPr marR="5080">
              <a:spcBef>
                <a:spcPts val="100"/>
              </a:spcBef>
            </a:pPr>
            <a:r>
              <a:rPr lang="en-US" b="1" dirty="0" smtClean="0">
                <a:cs typeface="Arial"/>
              </a:rPr>
              <a:t>2.2</a:t>
            </a:r>
            <a:r>
              <a:rPr lang="en-US" b="1" spc="-25" dirty="0" smtClean="0">
                <a:cs typeface="Arial"/>
              </a:rPr>
              <a:t> </a:t>
            </a:r>
            <a:r>
              <a:rPr lang="en-US" b="1" dirty="0">
                <a:cs typeface="Arial"/>
              </a:rPr>
              <a:t>–</a:t>
            </a:r>
            <a:r>
              <a:rPr lang="en-US" b="1" spc="-15" dirty="0">
                <a:cs typeface="Arial"/>
              </a:rPr>
              <a:t> </a:t>
            </a:r>
            <a:r>
              <a:rPr lang="en-US" b="1" dirty="0">
                <a:cs typeface="Arial"/>
              </a:rPr>
              <a:t>5</a:t>
            </a:r>
            <a:r>
              <a:rPr lang="en-US" b="1" spc="-20" dirty="0">
                <a:cs typeface="Arial"/>
              </a:rPr>
              <a:t> </a:t>
            </a:r>
            <a:r>
              <a:rPr lang="en-US" b="1" dirty="0">
                <a:cs typeface="Arial"/>
              </a:rPr>
              <a:t>million</a:t>
            </a:r>
            <a:r>
              <a:rPr lang="en-US" b="1" spc="-35" dirty="0">
                <a:cs typeface="Arial"/>
              </a:rPr>
              <a:t> </a:t>
            </a:r>
            <a:r>
              <a:rPr lang="en-US" b="1" dirty="0" smtClean="0">
                <a:cs typeface="Arial"/>
              </a:rPr>
              <a:t>deaths due</a:t>
            </a:r>
            <a:r>
              <a:rPr lang="en-US" b="1" spc="-15" dirty="0" smtClean="0">
                <a:cs typeface="Arial"/>
              </a:rPr>
              <a:t> </a:t>
            </a:r>
            <a:r>
              <a:rPr lang="en-US" b="1" spc="-25" dirty="0">
                <a:cs typeface="Arial"/>
              </a:rPr>
              <a:t>to </a:t>
            </a:r>
            <a:r>
              <a:rPr lang="en-US" b="1" spc="-10" dirty="0">
                <a:cs typeface="Arial"/>
              </a:rPr>
              <a:t>diarrhea</a:t>
            </a:r>
            <a:endParaRPr lang="en-US" dirty="0">
              <a:cs typeface="Arial"/>
            </a:endParaRPr>
          </a:p>
          <a:p>
            <a:pPr marR="716280">
              <a:spcBef>
                <a:spcPts val="2160"/>
              </a:spcBef>
            </a:pPr>
            <a:r>
              <a:rPr lang="en-US" b="1" dirty="0">
                <a:cs typeface="Arial"/>
              </a:rPr>
              <a:t>1.5</a:t>
            </a:r>
            <a:r>
              <a:rPr lang="en-US" b="1" spc="-30" dirty="0">
                <a:cs typeface="Arial"/>
              </a:rPr>
              <a:t> </a:t>
            </a:r>
            <a:r>
              <a:rPr lang="en-US" b="1" dirty="0">
                <a:cs typeface="Arial"/>
              </a:rPr>
              <a:t>billion</a:t>
            </a:r>
            <a:r>
              <a:rPr lang="en-US" b="1" spc="-50" dirty="0">
                <a:cs typeface="Arial"/>
              </a:rPr>
              <a:t> </a:t>
            </a:r>
            <a:r>
              <a:rPr lang="en-US" b="1" dirty="0">
                <a:cs typeface="Arial"/>
              </a:rPr>
              <a:t>intestinal infections</a:t>
            </a:r>
            <a:endParaRPr lang="en-US" dirty="0">
              <a:cs typeface="Arial"/>
            </a:endParaRPr>
          </a:p>
          <a:p>
            <a:pPr marL="12700" indent="0">
              <a:lnSpc>
                <a:spcPct val="100000"/>
              </a:lnSpc>
              <a:spcBef>
                <a:spcPts val="700"/>
              </a:spcBef>
              <a:buNone/>
              <a:tabLst>
                <a:tab pos="469265" algn="l"/>
              </a:tabLst>
            </a:pPr>
            <a:endParaRPr lang="en-US" dirty="0" smtClean="0">
              <a:cs typeface="Arial"/>
            </a:endParaRPr>
          </a:p>
          <a:p>
            <a:pPr marL="12700" indent="0">
              <a:spcBef>
                <a:spcPts val="700"/>
              </a:spcBef>
              <a:buNone/>
              <a:tabLst>
                <a:tab pos="469265" algn="l"/>
              </a:tabLst>
            </a:pPr>
            <a:r>
              <a:rPr lang="en-US" sz="1600" b="1" i="1" dirty="0">
                <a:cs typeface="Arial"/>
              </a:rPr>
              <a:t>Morbidity</a:t>
            </a:r>
            <a:r>
              <a:rPr lang="en-US" sz="1600" spc="-20" dirty="0">
                <a:cs typeface="Arial"/>
              </a:rPr>
              <a:t> </a:t>
            </a:r>
            <a:r>
              <a:rPr lang="en-US" sz="1600" dirty="0">
                <a:cs typeface="Arial"/>
              </a:rPr>
              <a:t>refers</a:t>
            </a:r>
            <a:r>
              <a:rPr lang="en-US" sz="1600" spc="-5" dirty="0">
                <a:cs typeface="Arial"/>
              </a:rPr>
              <a:t> </a:t>
            </a:r>
            <a:r>
              <a:rPr lang="en-US" sz="1600" dirty="0">
                <a:cs typeface="Arial"/>
              </a:rPr>
              <a:t>to</a:t>
            </a:r>
            <a:r>
              <a:rPr lang="en-US" sz="1600" spc="-5" dirty="0">
                <a:cs typeface="Arial"/>
              </a:rPr>
              <a:t> </a:t>
            </a:r>
            <a:r>
              <a:rPr lang="en-US" sz="1600" dirty="0" smtClean="0">
                <a:cs typeface="Arial"/>
              </a:rPr>
              <a:t>illness</a:t>
            </a:r>
            <a:r>
              <a:rPr lang="en-US" sz="1600" spc="-15" dirty="0" smtClean="0">
                <a:cs typeface="Arial"/>
              </a:rPr>
              <a:t> </a:t>
            </a:r>
            <a:r>
              <a:rPr lang="en-US" sz="1600" dirty="0">
                <a:cs typeface="Arial"/>
              </a:rPr>
              <a:t>or</a:t>
            </a:r>
            <a:r>
              <a:rPr lang="en-US" sz="1600" spc="-5" dirty="0">
                <a:cs typeface="Arial"/>
              </a:rPr>
              <a:t> </a:t>
            </a:r>
            <a:r>
              <a:rPr lang="en-US" sz="1600" spc="-10" dirty="0">
                <a:cs typeface="Arial"/>
              </a:rPr>
              <a:t>disease </a:t>
            </a:r>
            <a:endParaRPr lang="en-US" sz="1600" spc="-10" dirty="0" smtClean="0">
              <a:cs typeface="Arial"/>
            </a:endParaRPr>
          </a:p>
          <a:p>
            <a:pPr marL="12700" indent="0">
              <a:spcBef>
                <a:spcPts val="700"/>
              </a:spcBef>
              <a:buNone/>
              <a:tabLst>
                <a:tab pos="469265" algn="l"/>
              </a:tabLst>
            </a:pPr>
            <a:r>
              <a:rPr lang="en-US" sz="1600" b="1" i="1" dirty="0" smtClean="0">
                <a:cs typeface="Arial"/>
              </a:rPr>
              <a:t>Mortality</a:t>
            </a:r>
            <a:r>
              <a:rPr lang="en-US" sz="1600" spc="-15" dirty="0" smtClean="0">
                <a:cs typeface="Arial"/>
              </a:rPr>
              <a:t> </a:t>
            </a:r>
            <a:r>
              <a:rPr lang="en-US" sz="1600" dirty="0">
                <a:cs typeface="Arial"/>
              </a:rPr>
              <a:t>refers</a:t>
            </a:r>
            <a:r>
              <a:rPr lang="en-US" sz="1600" spc="-10" dirty="0">
                <a:cs typeface="Arial"/>
              </a:rPr>
              <a:t> </a:t>
            </a:r>
            <a:r>
              <a:rPr lang="en-US" sz="1600" dirty="0">
                <a:cs typeface="Arial"/>
              </a:rPr>
              <a:t>to</a:t>
            </a:r>
            <a:r>
              <a:rPr lang="en-US" sz="1600" spc="-5" dirty="0">
                <a:cs typeface="Arial"/>
              </a:rPr>
              <a:t> </a:t>
            </a:r>
            <a:r>
              <a:rPr lang="en-US" sz="1600" spc="-20" dirty="0">
                <a:cs typeface="Arial"/>
              </a:rPr>
              <a:t>death</a:t>
            </a:r>
            <a:endParaRPr lang="en-US" sz="1600" dirty="0">
              <a:cs typeface="Arial"/>
            </a:endParaRPr>
          </a:p>
          <a:p>
            <a:pPr marL="12700" indent="0">
              <a:lnSpc>
                <a:spcPct val="100000"/>
              </a:lnSpc>
              <a:spcBef>
                <a:spcPts val="700"/>
              </a:spcBef>
              <a:buNone/>
              <a:tabLst>
                <a:tab pos="469265" algn="l"/>
              </a:tabLst>
            </a:pPr>
            <a:endParaRPr lang="en-US" sz="2000" dirty="0">
              <a:cs typeface="Arial"/>
            </a:endParaRPr>
          </a:p>
        </p:txBody>
      </p:sp>
      <p:sp>
        <p:nvSpPr>
          <p:cNvPr id="9"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WASH &amp; Public Health</a:t>
            </a:r>
            <a:endParaRPr lang="en-US" altLang="en-US" sz="2500" b="1" dirty="0">
              <a:solidFill>
                <a:schemeClr val="accent6">
                  <a:lumMod val="20000"/>
                  <a:lumOff val="80000"/>
                </a:schemeClr>
              </a:solidFill>
            </a:endParaRPr>
          </a:p>
        </p:txBody>
      </p:sp>
      <p:grpSp>
        <p:nvGrpSpPr>
          <p:cNvPr id="14" name="object 12"/>
          <p:cNvGrpSpPr/>
          <p:nvPr/>
        </p:nvGrpSpPr>
        <p:grpSpPr>
          <a:xfrm>
            <a:off x="339090" y="1341121"/>
            <a:ext cx="4664958" cy="3634370"/>
            <a:chOff x="339090" y="1341120"/>
            <a:chExt cx="6562090" cy="5112385"/>
          </a:xfrm>
        </p:grpSpPr>
        <p:pic>
          <p:nvPicPr>
            <p:cNvPr id="15" name="object 13"/>
            <p:cNvPicPr/>
            <p:nvPr/>
          </p:nvPicPr>
          <p:blipFill>
            <a:blip r:embed="rId2" cstate="print"/>
            <a:stretch>
              <a:fillRect/>
            </a:stretch>
          </p:blipFill>
          <p:spPr>
            <a:xfrm>
              <a:off x="339090" y="1341120"/>
              <a:ext cx="6561581" cy="5112257"/>
            </a:xfrm>
            <a:prstGeom prst="rect">
              <a:avLst/>
            </a:prstGeom>
          </p:spPr>
        </p:pic>
        <p:sp>
          <p:nvSpPr>
            <p:cNvPr id="16" name="object 14"/>
            <p:cNvSpPr/>
            <p:nvPr/>
          </p:nvSpPr>
          <p:spPr>
            <a:xfrm>
              <a:off x="3781043" y="1917193"/>
              <a:ext cx="1022985" cy="504190"/>
            </a:xfrm>
            <a:custGeom>
              <a:avLst/>
              <a:gdLst/>
              <a:ahLst/>
              <a:cxnLst/>
              <a:rect l="l" t="t" r="r" b="b"/>
              <a:pathLst>
                <a:path w="1022985" h="504189">
                  <a:moveTo>
                    <a:pt x="0" y="83947"/>
                  </a:moveTo>
                  <a:lnTo>
                    <a:pt x="6596" y="51268"/>
                  </a:lnTo>
                  <a:lnTo>
                    <a:pt x="24585" y="24585"/>
                  </a:lnTo>
                  <a:lnTo>
                    <a:pt x="51268" y="6596"/>
                  </a:lnTo>
                  <a:lnTo>
                    <a:pt x="83947" y="0"/>
                  </a:lnTo>
                  <a:lnTo>
                    <a:pt x="938657" y="0"/>
                  </a:lnTo>
                  <a:lnTo>
                    <a:pt x="971335" y="6596"/>
                  </a:lnTo>
                  <a:lnTo>
                    <a:pt x="998018" y="24585"/>
                  </a:lnTo>
                  <a:lnTo>
                    <a:pt x="1016007" y="51268"/>
                  </a:lnTo>
                  <a:lnTo>
                    <a:pt x="1022604" y="83947"/>
                  </a:lnTo>
                  <a:lnTo>
                    <a:pt x="1022604" y="419735"/>
                  </a:lnTo>
                  <a:lnTo>
                    <a:pt x="1016007" y="452407"/>
                  </a:lnTo>
                  <a:lnTo>
                    <a:pt x="998018" y="479091"/>
                  </a:lnTo>
                  <a:lnTo>
                    <a:pt x="971335" y="497083"/>
                  </a:lnTo>
                  <a:lnTo>
                    <a:pt x="938657" y="503682"/>
                  </a:lnTo>
                  <a:lnTo>
                    <a:pt x="83947" y="503682"/>
                  </a:lnTo>
                  <a:lnTo>
                    <a:pt x="51268" y="497083"/>
                  </a:lnTo>
                  <a:lnTo>
                    <a:pt x="24585" y="479091"/>
                  </a:lnTo>
                  <a:lnTo>
                    <a:pt x="6596" y="452407"/>
                  </a:lnTo>
                  <a:lnTo>
                    <a:pt x="0" y="419735"/>
                  </a:lnTo>
                  <a:lnTo>
                    <a:pt x="0" y="83947"/>
                  </a:lnTo>
                  <a:close/>
                </a:path>
              </a:pathLst>
            </a:custGeom>
            <a:ln w="38100">
              <a:solidFill>
                <a:srgbClr val="FF0000"/>
              </a:solidFill>
            </a:ln>
          </p:spPr>
          <p:txBody>
            <a:bodyPr wrap="square" lIns="0" tIns="0" rIns="0" bIns="0" rtlCol="0"/>
            <a:lstStyle/>
            <a:p>
              <a:endParaRPr/>
            </a:p>
          </p:txBody>
        </p:sp>
        <p:sp>
          <p:nvSpPr>
            <p:cNvPr id="17" name="object 15"/>
            <p:cNvSpPr/>
            <p:nvPr/>
          </p:nvSpPr>
          <p:spPr>
            <a:xfrm>
              <a:off x="2139695" y="2708911"/>
              <a:ext cx="1511935" cy="504825"/>
            </a:xfrm>
            <a:custGeom>
              <a:avLst/>
              <a:gdLst/>
              <a:ahLst/>
              <a:cxnLst/>
              <a:rect l="l" t="t" r="r" b="b"/>
              <a:pathLst>
                <a:path w="1511935" h="504825">
                  <a:moveTo>
                    <a:pt x="0" y="84074"/>
                  </a:moveTo>
                  <a:lnTo>
                    <a:pt x="6607" y="51349"/>
                  </a:lnTo>
                  <a:lnTo>
                    <a:pt x="24625" y="24625"/>
                  </a:lnTo>
                  <a:lnTo>
                    <a:pt x="51349" y="6607"/>
                  </a:lnTo>
                  <a:lnTo>
                    <a:pt x="84074" y="0"/>
                  </a:lnTo>
                  <a:lnTo>
                    <a:pt x="1427734" y="0"/>
                  </a:lnTo>
                  <a:lnTo>
                    <a:pt x="1460458" y="6607"/>
                  </a:lnTo>
                  <a:lnTo>
                    <a:pt x="1487182" y="24625"/>
                  </a:lnTo>
                  <a:lnTo>
                    <a:pt x="1505200" y="51349"/>
                  </a:lnTo>
                  <a:lnTo>
                    <a:pt x="1511808" y="84074"/>
                  </a:lnTo>
                  <a:lnTo>
                    <a:pt x="1511808" y="420370"/>
                  </a:lnTo>
                  <a:lnTo>
                    <a:pt x="1505200" y="453094"/>
                  </a:lnTo>
                  <a:lnTo>
                    <a:pt x="1487182" y="479818"/>
                  </a:lnTo>
                  <a:lnTo>
                    <a:pt x="1460458" y="497836"/>
                  </a:lnTo>
                  <a:lnTo>
                    <a:pt x="1427734" y="504444"/>
                  </a:lnTo>
                  <a:lnTo>
                    <a:pt x="84074" y="504444"/>
                  </a:lnTo>
                  <a:lnTo>
                    <a:pt x="51349" y="497836"/>
                  </a:lnTo>
                  <a:lnTo>
                    <a:pt x="24625" y="479818"/>
                  </a:lnTo>
                  <a:lnTo>
                    <a:pt x="6607" y="453094"/>
                  </a:lnTo>
                  <a:lnTo>
                    <a:pt x="0" y="420370"/>
                  </a:lnTo>
                  <a:lnTo>
                    <a:pt x="0" y="84074"/>
                  </a:lnTo>
                  <a:close/>
                </a:path>
              </a:pathLst>
            </a:custGeom>
            <a:ln w="38100">
              <a:solidFill>
                <a:srgbClr val="FF0000"/>
              </a:solidFill>
            </a:ln>
          </p:spPr>
          <p:txBody>
            <a:bodyPr wrap="square" lIns="0" tIns="0" rIns="0" bIns="0" rtlCol="0"/>
            <a:lstStyle/>
            <a:p>
              <a:endParaRPr/>
            </a:p>
          </p:txBody>
        </p:sp>
        <p:sp>
          <p:nvSpPr>
            <p:cNvPr id="18" name="object 16"/>
            <p:cNvSpPr/>
            <p:nvPr/>
          </p:nvSpPr>
          <p:spPr>
            <a:xfrm>
              <a:off x="4908804" y="1917197"/>
              <a:ext cx="1924050" cy="1550035"/>
            </a:xfrm>
            <a:custGeom>
              <a:avLst/>
              <a:gdLst/>
              <a:ahLst/>
              <a:cxnLst/>
              <a:rect l="l" t="t" r="r" b="b"/>
              <a:pathLst>
                <a:path w="1924050" h="1550035">
                  <a:moveTo>
                    <a:pt x="0" y="258317"/>
                  </a:moveTo>
                  <a:lnTo>
                    <a:pt x="4162" y="211883"/>
                  </a:lnTo>
                  <a:lnTo>
                    <a:pt x="16161" y="168179"/>
                  </a:lnTo>
                  <a:lnTo>
                    <a:pt x="35269" y="127936"/>
                  </a:lnTo>
                  <a:lnTo>
                    <a:pt x="60755" y="91884"/>
                  </a:lnTo>
                  <a:lnTo>
                    <a:pt x="91889" y="60750"/>
                  </a:lnTo>
                  <a:lnTo>
                    <a:pt x="127942" y="35266"/>
                  </a:lnTo>
                  <a:lnTo>
                    <a:pt x="168184" y="16160"/>
                  </a:lnTo>
                  <a:lnTo>
                    <a:pt x="211886" y="4161"/>
                  </a:lnTo>
                  <a:lnTo>
                    <a:pt x="258318" y="0"/>
                  </a:lnTo>
                  <a:lnTo>
                    <a:pt x="1665732" y="0"/>
                  </a:lnTo>
                  <a:lnTo>
                    <a:pt x="1712163" y="4161"/>
                  </a:lnTo>
                  <a:lnTo>
                    <a:pt x="1755865" y="16160"/>
                  </a:lnTo>
                  <a:lnTo>
                    <a:pt x="1796107" y="35266"/>
                  </a:lnTo>
                  <a:lnTo>
                    <a:pt x="1832160" y="60750"/>
                  </a:lnTo>
                  <a:lnTo>
                    <a:pt x="1863294" y="91884"/>
                  </a:lnTo>
                  <a:lnTo>
                    <a:pt x="1888780" y="127936"/>
                  </a:lnTo>
                  <a:lnTo>
                    <a:pt x="1907888" y="168179"/>
                  </a:lnTo>
                  <a:lnTo>
                    <a:pt x="1919887" y="211883"/>
                  </a:lnTo>
                  <a:lnTo>
                    <a:pt x="1924050" y="258317"/>
                  </a:lnTo>
                  <a:lnTo>
                    <a:pt x="1924050" y="1291577"/>
                  </a:lnTo>
                  <a:lnTo>
                    <a:pt x="1919887" y="1338012"/>
                  </a:lnTo>
                  <a:lnTo>
                    <a:pt x="1907888" y="1381717"/>
                  </a:lnTo>
                  <a:lnTo>
                    <a:pt x="1888780" y="1421961"/>
                  </a:lnTo>
                  <a:lnTo>
                    <a:pt x="1863294" y="1458016"/>
                  </a:lnTo>
                  <a:lnTo>
                    <a:pt x="1832160" y="1489151"/>
                  </a:lnTo>
                  <a:lnTo>
                    <a:pt x="1796107" y="1514638"/>
                  </a:lnTo>
                  <a:lnTo>
                    <a:pt x="1755865" y="1533746"/>
                  </a:lnTo>
                  <a:lnTo>
                    <a:pt x="1712163" y="1545745"/>
                  </a:lnTo>
                  <a:lnTo>
                    <a:pt x="1665732" y="1549907"/>
                  </a:lnTo>
                  <a:lnTo>
                    <a:pt x="258318" y="1549907"/>
                  </a:lnTo>
                  <a:lnTo>
                    <a:pt x="211886" y="1545745"/>
                  </a:lnTo>
                  <a:lnTo>
                    <a:pt x="168184" y="1533746"/>
                  </a:lnTo>
                  <a:lnTo>
                    <a:pt x="127942" y="1514638"/>
                  </a:lnTo>
                  <a:lnTo>
                    <a:pt x="91889" y="1489151"/>
                  </a:lnTo>
                  <a:lnTo>
                    <a:pt x="60755" y="1458016"/>
                  </a:lnTo>
                  <a:lnTo>
                    <a:pt x="35269" y="1421961"/>
                  </a:lnTo>
                  <a:lnTo>
                    <a:pt x="16161" y="1381717"/>
                  </a:lnTo>
                  <a:lnTo>
                    <a:pt x="4162" y="1338012"/>
                  </a:lnTo>
                  <a:lnTo>
                    <a:pt x="0" y="1291577"/>
                  </a:lnTo>
                  <a:lnTo>
                    <a:pt x="0" y="258317"/>
                  </a:lnTo>
                  <a:close/>
                </a:path>
              </a:pathLst>
            </a:custGeom>
            <a:ln w="38100">
              <a:solidFill>
                <a:srgbClr val="FF0000"/>
              </a:solidFill>
            </a:ln>
          </p:spPr>
          <p:txBody>
            <a:bodyPr wrap="square" lIns="0" tIns="0" rIns="0" bIns="0" rtlCol="0"/>
            <a:lstStyle/>
            <a:p>
              <a:endParaRPr/>
            </a:p>
          </p:txBody>
        </p:sp>
      </p:grpSp>
      <p:sp>
        <p:nvSpPr>
          <p:cNvPr id="19" name="object 17"/>
          <p:cNvSpPr txBox="1"/>
          <p:nvPr/>
        </p:nvSpPr>
        <p:spPr>
          <a:xfrm rot="16200000">
            <a:off x="-1059663" y="3567347"/>
            <a:ext cx="2477618" cy="196849"/>
          </a:xfrm>
          <a:prstGeom prst="rect">
            <a:avLst/>
          </a:prstGeom>
        </p:spPr>
        <p:txBody>
          <a:bodyPr vert="horz" wrap="square" lIns="0" tIns="12065" rIns="0" bIns="0" rtlCol="0">
            <a:spAutoFit/>
          </a:bodyPr>
          <a:lstStyle/>
          <a:p>
            <a:pPr marL="12700">
              <a:lnSpc>
                <a:spcPct val="100000"/>
              </a:lnSpc>
              <a:spcBef>
                <a:spcPts val="95"/>
              </a:spcBef>
            </a:pPr>
            <a:r>
              <a:rPr sz="1200" spc="-10" dirty="0">
                <a:latin typeface="Arial"/>
                <a:cs typeface="Arial"/>
              </a:rPr>
              <a:t>Source:</a:t>
            </a:r>
            <a:r>
              <a:rPr sz="1200" spc="-65" dirty="0">
                <a:latin typeface="Arial"/>
                <a:cs typeface="Arial"/>
              </a:rPr>
              <a:t> </a:t>
            </a:r>
            <a:r>
              <a:rPr sz="1200" dirty="0">
                <a:latin typeface="Arial"/>
                <a:cs typeface="Arial"/>
              </a:rPr>
              <a:t>The</a:t>
            </a:r>
            <a:r>
              <a:rPr sz="1200" spc="-30" dirty="0">
                <a:latin typeface="Arial"/>
                <a:cs typeface="Arial"/>
              </a:rPr>
              <a:t> </a:t>
            </a:r>
            <a:r>
              <a:rPr sz="1200" dirty="0">
                <a:latin typeface="Arial"/>
                <a:cs typeface="Arial"/>
              </a:rPr>
              <a:t>Pacific</a:t>
            </a:r>
            <a:r>
              <a:rPr sz="1200" spc="-25" dirty="0">
                <a:latin typeface="Arial"/>
                <a:cs typeface="Arial"/>
              </a:rPr>
              <a:t> </a:t>
            </a:r>
            <a:r>
              <a:rPr sz="1200" spc="-10" dirty="0">
                <a:latin typeface="Arial"/>
                <a:cs typeface="Arial"/>
              </a:rPr>
              <a:t>Institute</a:t>
            </a:r>
            <a:endParaRPr sz="1200" dirty="0">
              <a:latin typeface="Arial"/>
              <a:cs typeface="Arial"/>
            </a:endParaRPr>
          </a:p>
        </p:txBody>
      </p:sp>
    </p:spTree>
    <p:extLst>
      <p:ext uri="{BB962C8B-B14F-4D97-AF65-F5344CB8AC3E}">
        <p14:creationId xmlns:p14="http://schemas.microsoft.com/office/powerpoint/2010/main" val="1527684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8"/>
          <p:cNvSpPr txBox="1"/>
          <p:nvPr/>
        </p:nvSpPr>
        <p:spPr>
          <a:xfrm rot="16200000">
            <a:off x="-1531917" y="3063026"/>
            <a:ext cx="3428624" cy="196849"/>
          </a:xfrm>
          <a:prstGeom prst="rect">
            <a:avLst/>
          </a:prstGeom>
        </p:spPr>
        <p:txBody>
          <a:bodyPr vert="horz" wrap="square" lIns="0" tIns="12065" rIns="0" bIns="0" rtlCol="0">
            <a:spAutoFit/>
          </a:bodyPr>
          <a:lstStyle/>
          <a:p>
            <a:pPr marL="12700">
              <a:lnSpc>
                <a:spcPct val="100000"/>
              </a:lnSpc>
              <a:spcBef>
                <a:spcPts val="95"/>
              </a:spcBef>
            </a:pPr>
            <a:r>
              <a:rPr sz="1200" dirty="0">
                <a:latin typeface="Arial"/>
                <a:cs typeface="Arial"/>
              </a:rPr>
              <a:t>Source:</a:t>
            </a:r>
            <a:r>
              <a:rPr sz="1200" spc="-75" dirty="0">
                <a:latin typeface="Arial"/>
                <a:cs typeface="Arial"/>
              </a:rPr>
              <a:t> </a:t>
            </a:r>
            <a:r>
              <a:rPr sz="1200" dirty="0">
                <a:latin typeface="Arial"/>
                <a:cs typeface="Arial"/>
              </a:rPr>
              <a:t>World</a:t>
            </a:r>
            <a:r>
              <a:rPr sz="1200" spc="-70" dirty="0">
                <a:latin typeface="Arial"/>
                <a:cs typeface="Arial"/>
              </a:rPr>
              <a:t> </a:t>
            </a:r>
            <a:r>
              <a:rPr sz="1200" dirty="0">
                <a:latin typeface="Arial"/>
                <a:cs typeface="Arial"/>
              </a:rPr>
              <a:t>Health</a:t>
            </a:r>
            <a:r>
              <a:rPr sz="1200" spc="-65" dirty="0">
                <a:latin typeface="Arial"/>
                <a:cs typeface="Arial"/>
              </a:rPr>
              <a:t> </a:t>
            </a:r>
            <a:r>
              <a:rPr sz="1200" spc="-10" dirty="0">
                <a:latin typeface="Arial"/>
                <a:cs typeface="Arial"/>
              </a:rPr>
              <a:t>Organization</a:t>
            </a:r>
            <a:endParaRPr sz="1200" dirty="0">
              <a:latin typeface="Arial"/>
              <a:cs typeface="Arial"/>
            </a:endParaRPr>
          </a:p>
        </p:txBody>
      </p:sp>
      <p:sp>
        <p:nvSpPr>
          <p:cNvPr id="3" name="Content Placeholder 2"/>
          <p:cNvSpPr>
            <a:spLocks noGrp="1"/>
          </p:cNvSpPr>
          <p:nvPr>
            <p:ph sz="half" idx="2"/>
          </p:nvPr>
        </p:nvSpPr>
        <p:spPr>
          <a:xfrm>
            <a:off x="5185593" y="1492250"/>
            <a:ext cx="3773264" cy="3456384"/>
          </a:xfrm>
        </p:spPr>
        <p:txBody>
          <a:bodyPr>
            <a:normAutofit/>
          </a:bodyPr>
          <a:lstStyle/>
          <a:p>
            <a:pPr marL="469265" indent="-456565">
              <a:lnSpc>
                <a:spcPct val="100000"/>
              </a:lnSpc>
              <a:spcBef>
                <a:spcPts val="100"/>
              </a:spcBef>
              <a:buFont typeface="Arial" panose="020B0604020202020204" pitchFamily="34" charset="0"/>
              <a:buChar char="•"/>
              <a:tabLst>
                <a:tab pos="469265" algn="l"/>
              </a:tabLst>
            </a:pPr>
            <a:r>
              <a:rPr lang="en-US" b="1" dirty="0">
                <a:cs typeface="Arial"/>
              </a:rPr>
              <a:t>4</a:t>
            </a:r>
            <a:r>
              <a:rPr lang="en-US" b="1" spc="-35" dirty="0">
                <a:cs typeface="Arial"/>
              </a:rPr>
              <a:t> </a:t>
            </a:r>
            <a:r>
              <a:rPr lang="en-US" b="1" dirty="0">
                <a:cs typeface="Arial"/>
              </a:rPr>
              <a:t>different </a:t>
            </a:r>
            <a:r>
              <a:rPr lang="en-US" b="1" spc="-10" dirty="0">
                <a:cs typeface="Arial"/>
              </a:rPr>
              <a:t>groups</a:t>
            </a:r>
            <a:endParaRPr lang="en-US" dirty="0">
              <a:cs typeface="Arial"/>
            </a:endParaRPr>
          </a:p>
          <a:p>
            <a:pPr>
              <a:lnSpc>
                <a:spcPct val="100000"/>
              </a:lnSpc>
              <a:spcBef>
                <a:spcPts val="55"/>
              </a:spcBef>
              <a:buFont typeface="Arial" panose="020B0604020202020204" pitchFamily="34" charset="0"/>
              <a:buChar char="•"/>
            </a:pPr>
            <a:endParaRPr lang="en-US" sz="1000" dirty="0">
              <a:cs typeface="Arial"/>
            </a:endParaRPr>
          </a:p>
          <a:p>
            <a:pPr marL="469900" marR="5080" indent="-457834">
              <a:lnSpc>
                <a:spcPct val="100000"/>
              </a:lnSpc>
              <a:buFont typeface="Arial" panose="020B0604020202020204" pitchFamily="34" charset="0"/>
              <a:buChar char="•"/>
              <a:tabLst>
                <a:tab pos="469900" algn="l"/>
              </a:tabLst>
            </a:pPr>
            <a:r>
              <a:rPr lang="en-US" b="1" spc="-25" dirty="0">
                <a:cs typeface="Arial"/>
              </a:rPr>
              <a:t>Water-</a:t>
            </a:r>
            <a:r>
              <a:rPr lang="en-US" b="1" dirty="0">
                <a:cs typeface="Arial"/>
              </a:rPr>
              <a:t>borne</a:t>
            </a:r>
            <a:r>
              <a:rPr lang="en-US" b="1" spc="-5" dirty="0">
                <a:cs typeface="Arial"/>
              </a:rPr>
              <a:t> </a:t>
            </a:r>
            <a:r>
              <a:rPr lang="en-US" b="1" dirty="0">
                <a:cs typeface="Arial"/>
              </a:rPr>
              <a:t>diseases</a:t>
            </a:r>
            <a:r>
              <a:rPr lang="en-US" b="1" spc="20" dirty="0">
                <a:cs typeface="Arial"/>
              </a:rPr>
              <a:t> </a:t>
            </a:r>
            <a:r>
              <a:rPr lang="en-US" b="1" spc="-20" dirty="0">
                <a:cs typeface="Arial"/>
              </a:rPr>
              <a:t>most </a:t>
            </a:r>
            <a:r>
              <a:rPr lang="en-US" b="1" dirty="0">
                <a:cs typeface="Arial"/>
              </a:rPr>
              <a:t>relevant</a:t>
            </a:r>
            <a:r>
              <a:rPr lang="en-US" b="1" spc="-45" dirty="0">
                <a:cs typeface="Arial"/>
              </a:rPr>
              <a:t> </a:t>
            </a:r>
            <a:r>
              <a:rPr lang="en-US" b="1" dirty="0">
                <a:cs typeface="Arial"/>
              </a:rPr>
              <a:t>to</a:t>
            </a:r>
            <a:r>
              <a:rPr lang="en-US" b="1" spc="-70" dirty="0">
                <a:cs typeface="Arial"/>
              </a:rPr>
              <a:t> </a:t>
            </a:r>
            <a:r>
              <a:rPr lang="en-US" b="1" dirty="0">
                <a:cs typeface="Arial"/>
              </a:rPr>
              <a:t>WASH</a:t>
            </a:r>
            <a:r>
              <a:rPr lang="en-US" b="1" spc="-55" dirty="0">
                <a:cs typeface="Arial"/>
              </a:rPr>
              <a:t> </a:t>
            </a:r>
            <a:r>
              <a:rPr lang="en-US" b="1" spc="-10" dirty="0">
                <a:cs typeface="Arial"/>
              </a:rPr>
              <a:t>interventions</a:t>
            </a:r>
          </a:p>
          <a:p>
            <a:pPr marL="469900" marR="5080" indent="-457834">
              <a:lnSpc>
                <a:spcPct val="100000"/>
              </a:lnSpc>
              <a:buFont typeface="Arial" panose="020B0604020202020204" pitchFamily="34" charset="0"/>
              <a:buChar char="•"/>
              <a:tabLst>
                <a:tab pos="469900" algn="l"/>
              </a:tabLst>
            </a:pPr>
            <a:endParaRPr lang="en-US" sz="1000" b="1" spc="-10" dirty="0">
              <a:cs typeface="Arial"/>
            </a:endParaRPr>
          </a:p>
          <a:p>
            <a:pPr marL="469900" marR="5080" indent="-457834">
              <a:lnSpc>
                <a:spcPct val="100000"/>
              </a:lnSpc>
              <a:buFont typeface="Arial" panose="020B0604020202020204" pitchFamily="34" charset="0"/>
              <a:buChar char="•"/>
              <a:tabLst>
                <a:tab pos="469900" algn="l"/>
              </a:tabLst>
            </a:pPr>
            <a:r>
              <a:rPr lang="en-US" b="1" spc="-10" dirty="0">
                <a:cs typeface="Arial"/>
              </a:rPr>
              <a:t>Causing </a:t>
            </a:r>
            <a:r>
              <a:rPr lang="en-US" b="1" spc="-10" dirty="0" err="1">
                <a:cs typeface="Arial"/>
              </a:rPr>
              <a:t>diarrhoea</a:t>
            </a:r>
            <a:r>
              <a:rPr lang="en-US" b="1" spc="-10" dirty="0">
                <a:cs typeface="Arial"/>
              </a:rPr>
              <a:t>, </a:t>
            </a:r>
            <a:r>
              <a:rPr lang="en-US" b="1" dirty="0">
                <a:cs typeface="Arial"/>
              </a:rPr>
              <a:t>which</a:t>
            </a:r>
            <a:r>
              <a:rPr lang="en-US" b="1" spc="-35" dirty="0">
                <a:cs typeface="Arial"/>
              </a:rPr>
              <a:t> </a:t>
            </a:r>
            <a:r>
              <a:rPr lang="en-US" b="1" dirty="0">
                <a:cs typeface="Arial"/>
              </a:rPr>
              <a:t>causes</a:t>
            </a:r>
            <a:r>
              <a:rPr lang="en-US" b="1" spc="-5" dirty="0">
                <a:cs typeface="Arial"/>
              </a:rPr>
              <a:t> </a:t>
            </a:r>
            <a:r>
              <a:rPr lang="en-US" b="1" spc="-10" dirty="0">
                <a:cs typeface="Arial"/>
              </a:rPr>
              <a:t>dehydration </a:t>
            </a:r>
            <a:r>
              <a:rPr lang="en-US" b="1" dirty="0">
                <a:cs typeface="Arial"/>
              </a:rPr>
              <a:t>and</a:t>
            </a:r>
            <a:r>
              <a:rPr lang="en-US" b="1" spc="-15" dirty="0">
                <a:cs typeface="Arial"/>
              </a:rPr>
              <a:t> </a:t>
            </a:r>
            <a:r>
              <a:rPr lang="en-US" b="1" spc="-10" dirty="0" err="1">
                <a:cs typeface="Arial"/>
              </a:rPr>
              <a:t>malnutrion</a:t>
            </a:r>
            <a:r>
              <a:rPr lang="en-US" b="1" spc="-10" dirty="0">
                <a:cs typeface="Arial"/>
              </a:rPr>
              <a:t>!</a:t>
            </a:r>
            <a:endParaRPr lang="en-US" dirty="0">
              <a:cs typeface="Arial"/>
            </a:endParaRPr>
          </a:p>
          <a:p>
            <a:pPr marL="12700" indent="0">
              <a:lnSpc>
                <a:spcPct val="100000"/>
              </a:lnSpc>
              <a:spcBef>
                <a:spcPts val="700"/>
              </a:spcBef>
              <a:buNone/>
              <a:tabLst>
                <a:tab pos="469265" algn="l"/>
              </a:tabLst>
            </a:pPr>
            <a:endParaRPr lang="en-US" sz="2000" dirty="0">
              <a:cs typeface="Arial"/>
            </a:endParaRPr>
          </a:p>
        </p:txBody>
      </p:sp>
      <p:sp>
        <p:nvSpPr>
          <p:cNvPr id="9"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WASH &amp; Public Health</a:t>
            </a:r>
            <a:endParaRPr lang="en-US" altLang="en-US" sz="2500" b="1" dirty="0">
              <a:solidFill>
                <a:schemeClr val="accent6">
                  <a:lumMod val="20000"/>
                  <a:lumOff val="80000"/>
                </a:schemeClr>
              </a:solidFill>
            </a:endParaRPr>
          </a:p>
        </p:txBody>
      </p:sp>
      <p:grpSp>
        <p:nvGrpSpPr>
          <p:cNvPr id="10" name="object 5"/>
          <p:cNvGrpSpPr/>
          <p:nvPr/>
        </p:nvGrpSpPr>
        <p:grpSpPr>
          <a:xfrm>
            <a:off x="339115" y="1025647"/>
            <a:ext cx="4684799" cy="3850359"/>
            <a:chOff x="424433" y="1473559"/>
            <a:chExt cx="5582920" cy="4588510"/>
          </a:xfrm>
        </p:grpSpPr>
        <p:pic>
          <p:nvPicPr>
            <p:cNvPr id="11" name="object 6"/>
            <p:cNvPicPr/>
            <p:nvPr/>
          </p:nvPicPr>
          <p:blipFill>
            <a:blip r:embed="rId2" cstate="print"/>
            <a:stretch>
              <a:fillRect/>
            </a:stretch>
          </p:blipFill>
          <p:spPr>
            <a:xfrm>
              <a:off x="566687" y="1473559"/>
              <a:ext cx="5256138" cy="4588220"/>
            </a:xfrm>
            <a:prstGeom prst="rect">
              <a:avLst/>
            </a:prstGeom>
          </p:spPr>
        </p:pic>
        <p:sp>
          <p:nvSpPr>
            <p:cNvPr id="12" name="object 7"/>
            <p:cNvSpPr/>
            <p:nvPr/>
          </p:nvSpPr>
          <p:spPr>
            <a:xfrm>
              <a:off x="443483" y="1804417"/>
              <a:ext cx="5544820" cy="1008380"/>
            </a:xfrm>
            <a:custGeom>
              <a:avLst/>
              <a:gdLst/>
              <a:ahLst/>
              <a:cxnLst/>
              <a:rect l="l" t="t" r="r" b="b"/>
              <a:pathLst>
                <a:path w="5544820" h="1008380">
                  <a:moveTo>
                    <a:pt x="0" y="168021"/>
                  </a:moveTo>
                  <a:lnTo>
                    <a:pt x="6001" y="123353"/>
                  </a:lnTo>
                  <a:lnTo>
                    <a:pt x="22939" y="83216"/>
                  </a:lnTo>
                  <a:lnTo>
                    <a:pt x="49210" y="49210"/>
                  </a:lnTo>
                  <a:lnTo>
                    <a:pt x="83216" y="22939"/>
                  </a:lnTo>
                  <a:lnTo>
                    <a:pt x="123353" y="6001"/>
                  </a:lnTo>
                  <a:lnTo>
                    <a:pt x="168021" y="0"/>
                  </a:lnTo>
                  <a:lnTo>
                    <a:pt x="5376291" y="0"/>
                  </a:lnTo>
                  <a:lnTo>
                    <a:pt x="5420958" y="6001"/>
                  </a:lnTo>
                  <a:lnTo>
                    <a:pt x="5461095" y="22939"/>
                  </a:lnTo>
                  <a:lnTo>
                    <a:pt x="5495101" y="49210"/>
                  </a:lnTo>
                  <a:lnTo>
                    <a:pt x="5521372" y="83216"/>
                  </a:lnTo>
                  <a:lnTo>
                    <a:pt x="5538310" y="123353"/>
                  </a:lnTo>
                  <a:lnTo>
                    <a:pt x="5544312" y="168021"/>
                  </a:lnTo>
                  <a:lnTo>
                    <a:pt x="5544312" y="840105"/>
                  </a:lnTo>
                  <a:lnTo>
                    <a:pt x="5538310" y="884772"/>
                  </a:lnTo>
                  <a:lnTo>
                    <a:pt x="5521372" y="924909"/>
                  </a:lnTo>
                  <a:lnTo>
                    <a:pt x="5495101" y="958915"/>
                  </a:lnTo>
                  <a:lnTo>
                    <a:pt x="5461095" y="985186"/>
                  </a:lnTo>
                  <a:lnTo>
                    <a:pt x="5420958" y="1002124"/>
                  </a:lnTo>
                  <a:lnTo>
                    <a:pt x="5376291" y="1008126"/>
                  </a:lnTo>
                  <a:lnTo>
                    <a:pt x="168021" y="1008126"/>
                  </a:lnTo>
                  <a:lnTo>
                    <a:pt x="123353" y="1002124"/>
                  </a:lnTo>
                  <a:lnTo>
                    <a:pt x="83216" y="985186"/>
                  </a:lnTo>
                  <a:lnTo>
                    <a:pt x="49210" y="958915"/>
                  </a:lnTo>
                  <a:lnTo>
                    <a:pt x="22939" y="924909"/>
                  </a:lnTo>
                  <a:lnTo>
                    <a:pt x="6001" y="884772"/>
                  </a:lnTo>
                  <a:lnTo>
                    <a:pt x="0" y="840105"/>
                  </a:lnTo>
                  <a:lnTo>
                    <a:pt x="0" y="168021"/>
                  </a:lnTo>
                  <a:close/>
                </a:path>
              </a:pathLst>
            </a:custGeom>
            <a:ln w="38100">
              <a:solidFill>
                <a:srgbClr val="FF0000"/>
              </a:solidFill>
            </a:ln>
          </p:spPr>
          <p:txBody>
            <a:bodyPr wrap="square" lIns="0" tIns="0" rIns="0" bIns="0" rtlCol="0"/>
            <a:lstStyle/>
            <a:p>
              <a:endParaRPr/>
            </a:p>
          </p:txBody>
        </p:sp>
      </p:grpSp>
    </p:spTree>
    <p:extLst>
      <p:ext uri="{BB962C8B-B14F-4D97-AF65-F5344CB8AC3E}">
        <p14:creationId xmlns:p14="http://schemas.microsoft.com/office/powerpoint/2010/main" val="2637466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Barriers to disrupt transmission of disease</a:t>
            </a:r>
            <a:endParaRPr lang="en-US" altLang="en-US" sz="2500" b="1" dirty="0">
              <a:solidFill>
                <a:schemeClr val="accent6">
                  <a:lumMod val="20000"/>
                  <a:lumOff val="80000"/>
                </a:schemeClr>
              </a:solidFill>
            </a:endParaRPr>
          </a:p>
        </p:txBody>
      </p:sp>
      <p:sp>
        <p:nvSpPr>
          <p:cNvPr id="4" name="Rectangle 2"/>
          <p:cNvSpPr txBox="1">
            <a:spLocks noChangeArrowheads="1"/>
          </p:cNvSpPr>
          <p:nvPr/>
        </p:nvSpPr>
        <p:spPr>
          <a:xfrm>
            <a:off x="1383395" y="549696"/>
            <a:ext cx="7022418" cy="431379"/>
          </a:xfrm>
          <a:prstGeom prst="rect">
            <a:avLst/>
          </a:prstGeom>
        </p:spPr>
        <p:txBody>
          <a:bodyPr/>
          <a:lstStyle>
            <a:lvl1pPr algn="l" defTabSz="914400" rtl="0" eaLnBrk="1" latinLnBrk="0" hangingPunct="1">
              <a:spcBef>
                <a:spcPct val="0"/>
              </a:spcBef>
              <a:buNone/>
              <a:defRPr sz="2500" b="1" kern="1200">
                <a:solidFill>
                  <a:schemeClr val="tx1"/>
                </a:solidFill>
                <a:latin typeface="+mj-lt"/>
                <a:ea typeface="+mj-ea"/>
                <a:cs typeface="+mj-cs"/>
              </a:defRPr>
            </a:lvl1pPr>
          </a:lstStyle>
          <a:p>
            <a:r>
              <a:rPr lang="de-CH" smtClean="0"/>
              <a:t>Laxmi‘s short life</a:t>
            </a:r>
            <a:endParaRPr lang="en-US" dirty="0"/>
          </a:p>
        </p:txBody>
      </p:sp>
      <p:pic>
        <p:nvPicPr>
          <p:cNvPr id="5" name="Picture 4" descr="Laxmi_Dooley-P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257249"/>
            <a:ext cx="6771839" cy="488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763688" y="1151832"/>
            <a:ext cx="119749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spcBef>
                <a:spcPct val="50000"/>
              </a:spcBef>
              <a:defRPr/>
            </a:pPr>
            <a:r>
              <a:rPr lang="de-CH" sz="1800" b="0">
                <a:ea typeface="SimSun" pitchFamily="2" charset="-122"/>
              </a:rPr>
              <a:t>Healthy child</a:t>
            </a:r>
            <a:endParaRPr lang="en-US" sz="1800" b="0">
              <a:ea typeface="SimSun" pitchFamily="2" charset="-122"/>
            </a:endParaRPr>
          </a:p>
        </p:txBody>
      </p:sp>
      <p:sp>
        <p:nvSpPr>
          <p:cNvPr id="7" name="Text Box 6"/>
          <p:cNvSpPr txBox="1">
            <a:spLocks noChangeArrowheads="1"/>
          </p:cNvSpPr>
          <p:nvPr/>
        </p:nvSpPr>
        <p:spPr bwMode="auto">
          <a:xfrm>
            <a:off x="3899824" y="1545657"/>
            <a:ext cx="7251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spcBef>
                <a:spcPct val="50000"/>
              </a:spcBef>
              <a:defRPr/>
            </a:pPr>
            <a:r>
              <a:rPr lang="de-CH" sz="1800" b="0" dirty="0">
                <a:ea typeface="SimSun" pitchFamily="2" charset="-122"/>
              </a:rPr>
              <a:t>Laxmi</a:t>
            </a:r>
            <a:endParaRPr lang="en-US" sz="1800" b="0" dirty="0">
              <a:ea typeface="SimSun" pitchFamily="2" charset="-122"/>
            </a:endParaRPr>
          </a:p>
        </p:txBody>
      </p:sp>
      <p:sp>
        <p:nvSpPr>
          <p:cNvPr id="8" name="Line 7"/>
          <p:cNvSpPr>
            <a:spLocks noChangeShapeType="1"/>
          </p:cNvSpPr>
          <p:nvPr/>
        </p:nvSpPr>
        <p:spPr bwMode="auto">
          <a:xfrm>
            <a:off x="2465388" y="1470545"/>
            <a:ext cx="495796" cy="26045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defRPr/>
            </a:pPr>
            <a:endParaRPr lang="de-CH"/>
          </a:p>
        </p:txBody>
      </p:sp>
      <p:sp>
        <p:nvSpPr>
          <p:cNvPr id="9" name="Line 8"/>
          <p:cNvSpPr>
            <a:spLocks noChangeShapeType="1"/>
          </p:cNvSpPr>
          <p:nvPr/>
        </p:nvSpPr>
        <p:spPr bwMode="auto">
          <a:xfrm>
            <a:off x="4510862" y="1851670"/>
            <a:ext cx="495796" cy="26045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defRPr/>
            </a:pPr>
            <a:endParaRPr lang="de-CH"/>
          </a:p>
        </p:txBody>
      </p:sp>
    </p:spTree>
    <p:extLst>
      <p:ext uri="{BB962C8B-B14F-4D97-AF65-F5344CB8AC3E}">
        <p14:creationId xmlns:p14="http://schemas.microsoft.com/office/powerpoint/2010/main" val="1005598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8"/>
          <p:cNvSpPr txBox="1"/>
          <p:nvPr/>
        </p:nvSpPr>
        <p:spPr>
          <a:xfrm rot="16200000">
            <a:off x="-1531917" y="3063026"/>
            <a:ext cx="3428624" cy="196849"/>
          </a:xfrm>
          <a:prstGeom prst="rect">
            <a:avLst/>
          </a:prstGeom>
        </p:spPr>
        <p:txBody>
          <a:bodyPr vert="horz" wrap="square" lIns="0" tIns="12065" rIns="0" bIns="0" rtlCol="0">
            <a:spAutoFit/>
          </a:bodyPr>
          <a:lstStyle/>
          <a:p>
            <a:pPr marL="12700">
              <a:lnSpc>
                <a:spcPct val="100000"/>
              </a:lnSpc>
              <a:spcBef>
                <a:spcPts val="95"/>
              </a:spcBef>
            </a:pPr>
            <a:r>
              <a:rPr sz="1200" dirty="0">
                <a:latin typeface="Arial"/>
                <a:cs typeface="Arial"/>
              </a:rPr>
              <a:t>Source:</a:t>
            </a:r>
            <a:r>
              <a:rPr sz="1200" spc="-75" dirty="0">
                <a:latin typeface="Arial"/>
                <a:cs typeface="Arial"/>
              </a:rPr>
              <a:t> </a:t>
            </a:r>
            <a:r>
              <a:rPr sz="1200" dirty="0">
                <a:latin typeface="Arial"/>
                <a:cs typeface="Arial"/>
              </a:rPr>
              <a:t>World</a:t>
            </a:r>
            <a:r>
              <a:rPr sz="1200" spc="-70" dirty="0">
                <a:latin typeface="Arial"/>
                <a:cs typeface="Arial"/>
              </a:rPr>
              <a:t> </a:t>
            </a:r>
            <a:r>
              <a:rPr sz="1200" dirty="0">
                <a:latin typeface="Arial"/>
                <a:cs typeface="Arial"/>
              </a:rPr>
              <a:t>Health</a:t>
            </a:r>
            <a:r>
              <a:rPr sz="1200" spc="-65" dirty="0">
                <a:latin typeface="Arial"/>
                <a:cs typeface="Arial"/>
              </a:rPr>
              <a:t> </a:t>
            </a:r>
            <a:r>
              <a:rPr sz="1200" spc="-10" dirty="0">
                <a:latin typeface="Arial"/>
                <a:cs typeface="Arial"/>
              </a:rPr>
              <a:t>Organization</a:t>
            </a:r>
            <a:endParaRPr sz="1200" dirty="0">
              <a:latin typeface="Arial"/>
              <a:cs typeface="Arial"/>
            </a:endParaRPr>
          </a:p>
        </p:txBody>
      </p:sp>
      <p:sp>
        <p:nvSpPr>
          <p:cNvPr id="9"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Visible Effect: Stunting	</a:t>
            </a:r>
          </a:p>
        </p:txBody>
      </p:sp>
      <p:pic>
        <p:nvPicPr>
          <p:cNvPr id="8" name="object 2"/>
          <p:cNvPicPr/>
          <p:nvPr/>
        </p:nvPicPr>
        <p:blipFill>
          <a:blip r:embed="rId2" cstate="print"/>
          <a:stretch>
            <a:fillRect/>
          </a:stretch>
        </p:blipFill>
        <p:spPr>
          <a:xfrm>
            <a:off x="1043608" y="1059582"/>
            <a:ext cx="7031789" cy="39692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864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p:cNvSpPr txBox="1"/>
          <p:nvPr/>
        </p:nvSpPr>
        <p:spPr>
          <a:xfrm>
            <a:off x="0" y="699541"/>
            <a:ext cx="237053" cy="4176221"/>
          </a:xfrm>
          <a:prstGeom prst="rect">
            <a:avLst/>
          </a:prstGeom>
        </p:spPr>
        <p:txBody>
          <a:bodyPr vert="vert270" wrap="square" lIns="0" tIns="0" rIns="0" bIns="0" rtlCol="0">
            <a:spAutoFit/>
          </a:bodyPr>
          <a:lstStyle/>
          <a:p>
            <a:pPr marL="12700">
              <a:lnSpc>
                <a:spcPts val="2090"/>
              </a:lnSpc>
            </a:pPr>
            <a:r>
              <a:rPr sz="1200" u="sng" spc="-10" dirty="0">
                <a:solidFill>
                  <a:srgbClr val="0562C1"/>
                </a:solidFill>
                <a:uFill>
                  <a:solidFill>
                    <a:srgbClr val="0562C1"/>
                  </a:solidFill>
                </a:uFill>
                <a:latin typeface="Arial"/>
                <a:cs typeface="Arial"/>
              </a:rPr>
              <a:t>https://epi.yale.edu/epi-results/2020/component/uwd</a:t>
            </a:r>
            <a:endParaRPr sz="1200" dirty="0">
              <a:latin typeface="Arial"/>
              <a:cs typeface="Arial"/>
            </a:endParaRPr>
          </a:p>
        </p:txBody>
      </p:sp>
      <p:sp>
        <p:nvSpPr>
          <p:cNvPr id="9" name="Text Box 5"/>
          <p:cNvSpPr txBox="1">
            <a:spLocks noChangeArrowheads="1"/>
          </p:cNvSpPr>
          <p:nvPr/>
        </p:nvSpPr>
        <p:spPr bwMode="auto">
          <a:xfrm>
            <a:off x="333373" y="267494"/>
            <a:ext cx="80549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Invisible Effect: Disability Adjusted Life Years 	</a:t>
            </a:r>
          </a:p>
        </p:txBody>
      </p:sp>
      <p:pic>
        <p:nvPicPr>
          <p:cNvPr id="5" name="object 2"/>
          <p:cNvPicPr/>
          <p:nvPr/>
        </p:nvPicPr>
        <p:blipFill rotWithShape="1">
          <a:blip r:embed="rId2" cstate="print"/>
          <a:srcRect l="9882" r="8606" b="2941"/>
          <a:stretch/>
        </p:blipFill>
        <p:spPr>
          <a:xfrm>
            <a:off x="1619672" y="1104923"/>
            <a:ext cx="5472608" cy="4020586"/>
          </a:xfrm>
          <a:prstGeom prst="rect">
            <a:avLst/>
          </a:prstGeom>
        </p:spPr>
      </p:pic>
      <p:sp>
        <p:nvSpPr>
          <p:cNvPr id="2" name="TextBox 1"/>
          <p:cNvSpPr txBox="1"/>
          <p:nvPr/>
        </p:nvSpPr>
        <p:spPr>
          <a:xfrm>
            <a:off x="5831643" y="4567985"/>
            <a:ext cx="3132845" cy="307777"/>
          </a:xfrm>
          <a:prstGeom prst="rect">
            <a:avLst/>
          </a:prstGeom>
          <a:noFill/>
        </p:spPr>
        <p:txBody>
          <a:bodyPr wrap="none" rtlCol="0">
            <a:spAutoFit/>
          </a:bodyPr>
          <a:lstStyle/>
          <a:p>
            <a:r>
              <a:rPr lang="de-CH" sz="1400" dirty="0" smtClean="0"/>
              <a:t>DALY = </a:t>
            </a:r>
            <a:r>
              <a:rPr lang="de-CH" sz="1400" dirty="0" err="1" smtClean="0"/>
              <a:t>Disability</a:t>
            </a:r>
            <a:r>
              <a:rPr lang="de-CH" sz="1400" dirty="0" smtClean="0"/>
              <a:t> </a:t>
            </a:r>
            <a:r>
              <a:rPr lang="de-CH" sz="1400" dirty="0" err="1" smtClean="0"/>
              <a:t>Adjusted</a:t>
            </a:r>
            <a:r>
              <a:rPr lang="de-CH" sz="1400" dirty="0" smtClean="0"/>
              <a:t> Life </a:t>
            </a:r>
            <a:r>
              <a:rPr lang="de-CH" sz="1400" dirty="0" err="1" smtClean="0"/>
              <a:t>Years</a:t>
            </a:r>
            <a:endParaRPr lang="de-CH" sz="1400" dirty="0" smtClean="0"/>
          </a:p>
        </p:txBody>
      </p:sp>
    </p:spTree>
    <p:extLst>
      <p:ext uri="{BB962C8B-B14F-4D97-AF65-F5344CB8AC3E}">
        <p14:creationId xmlns:p14="http://schemas.microsoft.com/office/powerpoint/2010/main" val="842414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268" y="2355850"/>
            <a:ext cx="7200000" cy="324000"/>
          </a:xfrm>
        </p:spPr>
        <p:txBody>
          <a:bodyPr>
            <a:normAutofit fontScale="90000"/>
          </a:bodyPr>
          <a:lstStyle/>
          <a:p>
            <a:pPr algn="r"/>
            <a:r>
              <a:rPr lang="de-CH" dirty="0" smtClean="0"/>
              <a:t>Part III – WASH &amp; </a:t>
            </a:r>
            <a:r>
              <a:rPr lang="de-CH" dirty="0" err="1" smtClean="0"/>
              <a:t>the</a:t>
            </a:r>
            <a:r>
              <a:rPr lang="de-CH" dirty="0" smtClean="0"/>
              <a:t> SDGs</a:t>
            </a:r>
            <a:endParaRPr lang="de-CH" dirty="0"/>
          </a:p>
        </p:txBody>
      </p:sp>
      <p:sp>
        <p:nvSpPr>
          <p:cNvPr id="6" name="Slide Number Placeholder 5"/>
          <p:cNvSpPr>
            <a:spLocks noGrp="1"/>
          </p:cNvSpPr>
          <p:nvPr>
            <p:ph type="sldNum" sz="quarter" idx="16"/>
          </p:nvPr>
        </p:nvSpPr>
        <p:spPr/>
        <p:txBody>
          <a:bodyPr/>
          <a:lstStyle/>
          <a:p>
            <a:fld id="{54543CB6-FA17-4D41-B947-609ACDD8DA3C}" type="slidenum">
              <a:rPr lang="de-DE" smtClean="0"/>
              <a:t>26</a:t>
            </a:fld>
            <a:endParaRPr lang="de-DE" dirty="0"/>
          </a:p>
        </p:txBody>
      </p:sp>
    </p:spTree>
    <p:extLst>
      <p:ext uri="{BB962C8B-B14F-4D97-AF65-F5344CB8AC3E}">
        <p14:creationId xmlns:p14="http://schemas.microsoft.com/office/powerpoint/2010/main" val="520581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175F71B-622E-4AD4-8DE2-D93E26D9879F}"/>
              </a:ext>
            </a:extLst>
          </p:cNvPr>
          <p:cNvSpPr txBox="1">
            <a:spLocks/>
          </p:cNvSpPr>
          <p:nvPr/>
        </p:nvSpPr>
        <p:spPr>
          <a:xfrm>
            <a:off x="324182" y="1131888"/>
            <a:ext cx="8640432" cy="18588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smtClean="0"/>
              <a:t>Water, Sanitation &amp; Hygiene (WASH) gained in pertinence:</a:t>
            </a:r>
          </a:p>
          <a:p>
            <a:pPr>
              <a:buFontTx/>
              <a:buChar char="-"/>
            </a:pPr>
            <a:r>
              <a:rPr lang="en-GB" sz="1600" dirty="0" smtClean="0"/>
              <a:t>2000: Millennium Development Goal (MDG) </a:t>
            </a:r>
            <a:r>
              <a:rPr lang="en-US" sz="1600" dirty="0" smtClean="0"/>
              <a:t>#7 includes a target sustainable access to safe drinking water and basic sanitation.</a:t>
            </a:r>
          </a:p>
          <a:p>
            <a:pPr>
              <a:buFontTx/>
              <a:buChar char="-"/>
            </a:pPr>
            <a:r>
              <a:rPr lang="en-GB" sz="1600" dirty="0" smtClean="0"/>
              <a:t>2010: The UN recognises WASH as basic human right.</a:t>
            </a:r>
          </a:p>
          <a:p>
            <a:pPr>
              <a:buFontTx/>
              <a:buChar char="-"/>
            </a:pPr>
            <a:r>
              <a:rPr lang="en-GB" sz="1600" dirty="0" smtClean="0"/>
              <a:t>2015: Dedicated Sustainable Development Goal (SDG) #6 on clean water and sanitation.</a:t>
            </a:r>
            <a:endParaRPr lang="en-GB" sz="1600" dirty="0"/>
          </a:p>
        </p:txBody>
      </p:sp>
      <p:sp>
        <p:nvSpPr>
          <p:cNvPr id="7" name="Text Box 5"/>
          <p:cNvSpPr txBox="1">
            <a:spLocks noChangeArrowheads="1"/>
          </p:cNvSpPr>
          <p:nvPr/>
        </p:nvSpPr>
        <p:spPr bwMode="auto">
          <a:xfrm>
            <a:off x="353525"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WASH as a human right</a:t>
            </a:r>
            <a:endParaRPr lang="en-US" altLang="en-US" sz="2500" b="1" dirty="0">
              <a:solidFill>
                <a:schemeClr val="accent6">
                  <a:lumMod val="20000"/>
                  <a:lumOff val="80000"/>
                </a:schemeClr>
              </a:solidFill>
            </a:endParaRPr>
          </a:p>
        </p:txBody>
      </p:sp>
      <p:grpSp>
        <p:nvGrpSpPr>
          <p:cNvPr id="14" name="Group 13"/>
          <p:cNvGrpSpPr/>
          <p:nvPr/>
        </p:nvGrpSpPr>
        <p:grpSpPr>
          <a:xfrm>
            <a:off x="353525" y="3288316"/>
            <a:ext cx="3186062" cy="944700"/>
            <a:chOff x="353525" y="2956851"/>
            <a:chExt cx="3186062" cy="944700"/>
          </a:xfrm>
        </p:grpSpPr>
        <p:pic>
          <p:nvPicPr>
            <p:cNvPr id="8" name="Picture 7">
              <a:extLst>
                <a:ext uri="{FF2B5EF4-FFF2-40B4-BE49-F238E27FC236}">
                  <a16:creationId xmlns:a16="http://schemas.microsoft.com/office/drawing/2014/main" id="{61D479A6-4AD3-4F91-B7AB-205AB6CB8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25" y="2960564"/>
              <a:ext cx="2149010" cy="940987"/>
            </a:xfrm>
            <a:prstGeom prst="rect">
              <a:avLst/>
            </a:prstGeom>
          </p:spPr>
        </p:pic>
        <p:pic>
          <p:nvPicPr>
            <p:cNvPr id="10" name="Picture 9">
              <a:extLst>
                <a:ext uri="{FF2B5EF4-FFF2-40B4-BE49-F238E27FC236}">
                  <a16:creationId xmlns:a16="http://schemas.microsoft.com/office/drawing/2014/main" id="{7895A410-37FC-4B7B-8D27-0E0D6AC1F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762" y="2956851"/>
              <a:ext cx="942825" cy="942825"/>
            </a:xfrm>
            <a:prstGeom prst="rect">
              <a:avLst/>
            </a:prstGeom>
          </p:spPr>
        </p:pic>
      </p:grpSp>
      <p:grpSp>
        <p:nvGrpSpPr>
          <p:cNvPr id="15" name="Group 14"/>
          <p:cNvGrpSpPr/>
          <p:nvPr/>
        </p:nvGrpSpPr>
        <p:grpSpPr>
          <a:xfrm>
            <a:off x="6367224" y="3249641"/>
            <a:ext cx="2512688" cy="1035148"/>
            <a:chOff x="6367224" y="2918176"/>
            <a:chExt cx="2512688" cy="1035148"/>
          </a:xfrm>
        </p:grpSpPr>
        <p:pic>
          <p:nvPicPr>
            <p:cNvPr id="9" name="Picture 8">
              <a:extLst>
                <a:ext uri="{FF2B5EF4-FFF2-40B4-BE49-F238E27FC236}">
                  <a16:creationId xmlns:a16="http://schemas.microsoft.com/office/drawing/2014/main" id="{B96BE0B5-046B-4599-A229-1C053D4EA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224" y="2918176"/>
              <a:ext cx="1475636" cy="1035148"/>
            </a:xfrm>
            <a:prstGeom prst="rect">
              <a:avLst/>
            </a:prstGeom>
          </p:spPr>
        </p:pic>
        <p:pic>
          <p:nvPicPr>
            <p:cNvPr id="11" name="Picture 10">
              <a:extLst>
                <a:ext uri="{FF2B5EF4-FFF2-40B4-BE49-F238E27FC236}">
                  <a16:creationId xmlns:a16="http://schemas.microsoft.com/office/drawing/2014/main" id="{B7E3C5FA-5807-4A35-BF2A-7813594CF5B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37087" y="2962182"/>
              <a:ext cx="942825" cy="942825"/>
            </a:xfrm>
            <a:prstGeom prst="rect">
              <a:avLst/>
            </a:prstGeom>
          </p:spPr>
        </p:pic>
      </p:grpSp>
      <p:sp>
        <p:nvSpPr>
          <p:cNvPr id="12" name="Content Placeholder 2">
            <a:extLst>
              <a:ext uri="{FF2B5EF4-FFF2-40B4-BE49-F238E27FC236}">
                <a16:creationId xmlns:a16="http://schemas.microsoft.com/office/drawing/2014/main" id="{3175F71B-622E-4AD4-8DE2-D93E26D9879F}"/>
              </a:ext>
            </a:extLst>
          </p:cNvPr>
          <p:cNvSpPr txBox="1">
            <a:spLocks/>
          </p:cNvSpPr>
          <p:nvPr/>
        </p:nvSpPr>
        <p:spPr>
          <a:xfrm>
            <a:off x="353525" y="4468653"/>
            <a:ext cx="3186062" cy="4507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smtClean="0"/>
              <a:t>2000 – 2015: MDGs</a:t>
            </a:r>
            <a:endParaRPr lang="en-GB" sz="1800" dirty="0"/>
          </a:p>
          <a:p>
            <a:pPr marL="0" indent="0" algn="ctr">
              <a:buFont typeface="Arial" panose="020B0604020202020204" pitchFamily="34" charset="0"/>
              <a:buNone/>
            </a:pPr>
            <a:endParaRPr lang="en-GB" sz="1800" dirty="0"/>
          </a:p>
        </p:txBody>
      </p:sp>
      <p:sp>
        <p:nvSpPr>
          <p:cNvPr id="13" name="Content Placeholder 2">
            <a:extLst>
              <a:ext uri="{FF2B5EF4-FFF2-40B4-BE49-F238E27FC236}">
                <a16:creationId xmlns:a16="http://schemas.microsoft.com/office/drawing/2014/main" id="{3175F71B-622E-4AD4-8DE2-D93E26D9879F}"/>
              </a:ext>
            </a:extLst>
          </p:cNvPr>
          <p:cNvSpPr txBox="1">
            <a:spLocks/>
          </p:cNvSpPr>
          <p:nvPr/>
        </p:nvSpPr>
        <p:spPr>
          <a:xfrm>
            <a:off x="6372224" y="4466778"/>
            <a:ext cx="2592263" cy="4507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smtClean="0"/>
              <a:t>2015 – 2030: MDGs</a:t>
            </a:r>
            <a:endParaRPr lang="en-GB" sz="1800" dirty="0"/>
          </a:p>
          <a:p>
            <a:pPr marL="0" indent="0" algn="ctr">
              <a:buFont typeface="Arial" panose="020B0604020202020204" pitchFamily="34" charset="0"/>
              <a:buNone/>
            </a:pPr>
            <a:endParaRPr lang="en-GB" sz="1800" dirty="0"/>
          </a:p>
        </p:txBody>
      </p:sp>
      <p:pic>
        <p:nvPicPr>
          <p:cNvPr id="16" name="Picture 15">
            <a:extLst>
              <a:ext uri="{FF2B5EF4-FFF2-40B4-BE49-F238E27FC236}">
                <a16:creationId xmlns:a16="http://schemas.microsoft.com/office/drawing/2014/main" id="{0529B0F7-B268-4701-AA4A-E11B2588508C}"/>
              </a:ext>
            </a:extLst>
          </p:cNvPr>
          <p:cNvPicPr>
            <a:picLocks noChangeAspect="1"/>
          </p:cNvPicPr>
          <p:nvPr/>
        </p:nvPicPr>
        <p:blipFill>
          <a:blip r:embed="rId7"/>
          <a:stretch>
            <a:fillRect/>
          </a:stretch>
        </p:blipFill>
        <p:spPr>
          <a:xfrm>
            <a:off x="4139952" y="2722291"/>
            <a:ext cx="1592392" cy="1621084"/>
          </a:xfrm>
          <a:prstGeom prst="rect">
            <a:avLst/>
          </a:prstGeom>
        </p:spPr>
      </p:pic>
      <p:cxnSp>
        <p:nvCxnSpPr>
          <p:cNvPr id="18" name="Straight Connector 17"/>
          <p:cNvCxnSpPr/>
          <p:nvPr/>
        </p:nvCxnSpPr>
        <p:spPr>
          <a:xfrm>
            <a:off x="3779912" y="3249641"/>
            <a:ext cx="0" cy="1554357"/>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3175F71B-622E-4AD4-8DE2-D93E26D9879F}"/>
              </a:ext>
            </a:extLst>
          </p:cNvPr>
          <p:cNvSpPr txBox="1">
            <a:spLocks/>
          </p:cNvSpPr>
          <p:nvPr/>
        </p:nvSpPr>
        <p:spPr>
          <a:xfrm>
            <a:off x="4020238" y="4516898"/>
            <a:ext cx="1823604" cy="4507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smtClean="0"/>
              <a:t>2020</a:t>
            </a:r>
            <a:endParaRPr lang="en-GB" sz="1800" dirty="0"/>
          </a:p>
        </p:txBody>
      </p:sp>
      <p:cxnSp>
        <p:nvCxnSpPr>
          <p:cNvPr id="28" name="Straight Connector 27"/>
          <p:cNvCxnSpPr/>
          <p:nvPr/>
        </p:nvCxnSpPr>
        <p:spPr>
          <a:xfrm>
            <a:off x="6012160" y="3249641"/>
            <a:ext cx="0" cy="1554357"/>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860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art of UN Sustainable Development Goals.png">
            <a:extLst>
              <a:ext uri="{FF2B5EF4-FFF2-40B4-BE49-F238E27FC236}">
                <a16:creationId xmlns:a16="http://schemas.microsoft.com/office/drawing/2014/main" id="{296158E8-DE9C-4A25-B1E1-2A8E20413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347614"/>
            <a:ext cx="6706023" cy="341169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Sustainable Development Goals (SDGs)</a:t>
            </a:r>
            <a:endParaRPr lang="en-US" altLang="en-US" sz="2500" b="1" dirty="0">
              <a:solidFill>
                <a:schemeClr val="accent6">
                  <a:lumMod val="20000"/>
                  <a:lumOff val="80000"/>
                </a:schemeClr>
              </a:solidFill>
            </a:endParaRPr>
          </a:p>
        </p:txBody>
      </p:sp>
      <p:sp>
        <p:nvSpPr>
          <p:cNvPr id="6" name="TextBox 5">
            <a:extLst>
              <a:ext uri="{FF2B5EF4-FFF2-40B4-BE49-F238E27FC236}">
                <a16:creationId xmlns:a16="http://schemas.microsoft.com/office/drawing/2014/main" id="{6CF3C08D-CB58-421A-B6B9-755692DC48A1}"/>
              </a:ext>
            </a:extLst>
          </p:cNvPr>
          <p:cNvSpPr txBox="1"/>
          <p:nvPr/>
        </p:nvSpPr>
        <p:spPr>
          <a:xfrm>
            <a:off x="179512" y="1403873"/>
            <a:ext cx="1828497" cy="461665"/>
          </a:xfrm>
          <a:prstGeom prst="rect">
            <a:avLst/>
          </a:prstGeom>
          <a:noFill/>
        </p:spPr>
        <p:txBody>
          <a:bodyPr wrap="square" rtlCol="0">
            <a:spAutoFit/>
          </a:bodyPr>
          <a:lstStyle/>
          <a:p>
            <a:pPr algn="ctr"/>
            <a:r>
              <a:rPr lang="en-US" sz="2400" b="1" dirty="0"/>
              <a:t>17 goals</a:t>
            </a:r>
          </a:p>
        </p:txBody>
      </p:sp>
      <p:sp>
        <p:nvSpPr>
          <p:cNvPr id="7" name="TextBox 6">
            <a:extLst>
              <a:ext uri="{FF2B5EF4-FFF2-40B4-BE49-F238E27FC236}">
                <a16:creationId xmlns:a16="http://schemas.microsoft.com/office/drawing/2014/main" id="{6AF6BB17-62E9-4B92-A720-5781378A8DA8}"/>
              </a:ext>
            </a:extLst>
          </p:cNvPr>
          <p:cNvSpPr txBox="1"/>
          <p:nvPr/>
        </p:nvSpPr>
        <p:spPr>
          <a:xfrm>
            <a:off x="179512" y="2695084"/>
            <a:ext cx="1828497" cy="461665"/>
          </a:xfrm>
          <a:prstGeom prst="rect">
            <a:avLst/>
          </a:prstGeom>
          <a:noFill/>
        </p:spPr>
        <p:txBody>
          <a:bodyPr wrap="square" rtlCol="0">
            <a:spAutoFit/>
          </a:bodyPr>
          <a:lstStyle/>
          <a:p>
            <a:pPr algn="ctr"/>
            <a:r>
              <a:rPr lang="en-US" sz="2400" b="1" dirty="0"/>
              <a:t>169 targets</a:t>
            </a:r>
          </a:p>
        </p:txBody>
      </p:sp>
      <p:sp>
        <p:nvSpPr>
          <p:cNvPr id="8" name="TextBox 7">
            <a:extLst>
              <a:ext uri="{FF2B5EF4-FFF2-40B4-BE49-F238E27FC236}">
                <a16:creationId xmlns:a16="http://schemas.microsoft.com/office/drawing/2014/main" id="{55A695D5-9514-47A8-B59F-1C57D3003B77}"/>
              </a:ext>
            </a:extLst>
          </p:cNvPr>
          <p:cNvSpPr txBox="1"/>
          <p:nvPr/>
        </p:nvSpPr>
        <p:spPr>
          <a:xfrm>
            <a:off x="179512" y="3785306"/>
            <a:ext cx="1828496" cy="830997"/>
          </a:xfrm>
          <a:prstGeom prst="rect">
            <a:avLst/>
          </a:prstGeom>
          <a:noFill/>
        </p:spPr>
        <p:txBody>
          <a:bodyPr wrap="square" rtlCol="0">
            <a:spAutoFit/>
          </a:bodyPr>
          <a:lstStyle/>
          <a:p>
            <a:pPr algn="ctr"/>
            <a:r>
              <a:rPr lang="en-US" sz="2400" b="1" dirty="0"/>
              <a:t>232 global indicators</a:t>
            </a:r>
          </a:p>
        </p:txBody>
      </p:sp>
      <p:grpSp>
        <p:nvGrpSpPr>
          <p:cNvPr id="11" name="Group 10"/>
          <p:cNvGrpSpPr/>
          <p:nvPr/>
        </p:nvGrpSpPr>
        <p:grpSpPr>
          <a:xfrm>
            <a:off x="2267744" y="1347614"/>
            <a:ext cx="6890674" cy="3411690"/>
            <a:chOff x="2267744" y="1347614"/>
            <a:chExt cx="6890674" cy="3411690"/>
          </a:xfrm>
        </p:grpSpPr>
        <p:sp>
          <p:nvSpPr>
            <p:cNvPr id="2" name="TextBox 1"/>
            <p:cNvSpPr txBox="1"/>
            <p:nvPr/>
          </p:nvSpPr>
          <p:spPr>
            <a:xfrm>
              <a:off x="2267744" y="1347614"/>
              <a:ext cx="5544616" cy="3411690"/>
            </a:xfrm>
            <a:prstGeom prst="rect">
              <a:avLst/>
            </a:prstGeom>
            <a:solidFill>
              <a:schemeClr val="bg1">
                <a:alpha val="80000"/>
              </a:schemeClr>
            </a:solidFill>
          </p:spPr>
          <p:txBody>
            <a:bodyPr wrap="square" rtlCol="0">
              <a:spAutoFit/>
            </a:bodyPr>
            <a:lstStyle/>
            <a:p>
              <a:endParaRPr lang="de-CH"/>
            </a:p>
          </p:txBody>
        </p:sp>
        <p:sp>
          <p:nvSpPr>
            <p:cNvPr id="10" name="TextBox 9"/>
            <p:cNvSpPr txBox="1"/>
            <p:nvPr/>
          </p:nvSpPr>
          <p:spPr>
            <a:xfrm>
              <a:off x="7812359" y="2486452"/>
              <a:ext cx="1346059" cy="1093409"/>
            </a:xfrm>
            <a:prstGeom prst="rect">
              <a:avLst/>
            </a:prstGeom>
            <a:solidFill>
              <a:schemeClr val="bg1">
                <a:alpha val="80000"/>
              </a:schemeClr>
            </a:solidFill>
          </p:spPr>
          <p:txBody>
            <a:bodyPr wrap="square" rtlCol="0">
              <a:spAutoFit/>
            </a:bodyPr>
            <a:lstStyle/>
            <a:p>
              <a:endParaRPr lang="de-CH"/>
            </a:p>
          </p:txBody>
        </p:sp>
      </p:grpSp>
      <p:sp>
        <p:nvSpPr>
          <p:cNvPr id="5" name="Oval 4"/>
          <p:cNvSpPr/>
          <p:nvPr/>
        </p:nvSpPr>
        <p:spPr>
          <a:xfrm>
            <a:off x="7605987" y="1298402"/>
            <a:ext cx="1385714" cy="1385714"/>
          </a:xfrm>
          <a:prstGeom prst="ellipse">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2855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SDG #6</a:t>
            </a:r>
            <a:endParaRPr lang="en-US" altLang="en-US" sz="2500" b="1" dirty="0">
              <a:solidFill>
                <a:schemeClr val="accent6">
                  <a:lumMod val="20000"/>
                  <a:lumOff val="80000"/>
                </a:schemeClr>
              </a:solidFill>
            </a:endParaRPr>
          </a:p>
        </p:txBody>
      </p:sp>
      <p:sp>
        <p:nvSpPr>
          <p:cNvPr id="2" name="Rectangle 1"/>
          <p:cNvSpPr/>
          <p:nvPr/>
        </p:nvSpPr>
        <p:spPr>
          <a:xfrm>
            <a:off x="755576" y="1492250"/>
            <a:ext cx="1296144" cy="57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Picture 6">
            <a:extLst>
              <a:ext uri="{FF2B5EF4-FFF2-40B4-BE49-F238E27FC236}">
                <a16:creationId xmlns:a16="http://schemas.microsoft.com/office/drawing/2014/main" id="{C7F24F65-D89C-4AB3-ADEA-97E795D290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8618"/>
          <a:stretch/>
        </p:blipFill>
        <p:spPr>
          <a:xfrm>
            <a:off x="1464844" y="987574"/>
            <a:ext cx="5843460" cy="4036969"/>
          </a:xfrm>
          <a:prstGeom prst="rect">
            <a:avLst/>
          </a:prstGeom>
        </p:spPr>
      </p:pic>
    </p:spTree>
    <p:extLst>
      <p:ext uri="{BB962C8B-B14F-4D97-AF65-F5344CB8AC3E}">
        <p14:creationId xmlns:p14="http://schemas.microsoft.com/office/powerpoint/2010/main" val="383170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2" y="260992"/>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Course Overview</a:t>
            </a:r>
            <a:endParaRPr lang="en-US" altLang="en-US" sz="2500" b="1" dirty="0">
              <a:solidFill>
                <a:schemeClr val="accent6">
                  <a:lumMod val="20000"/>
                  <a:lumOff val="80000"/>
                </a:schemeClr>
              </a:solidFill>
            </a:endParaRPr>
          </a:p>
        </p:txBody>
      </p:sp>
      <p:sp>
        <p:nvSpPr>
          <p:cNvPr id="12" name="Rectangle 1"/>
          <p:cNvSpPr>
            <a:spLocks noChangeArrowheads="1"/>
          </p:cNvSpPr>
          <p:nvPr/>
        </p:nvSpPr>
        <p:spPr bwMode="auto">
          <a:xfrm>
            <a:off x="4716016" y="205493"/>
            <a:ext cx="28810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sz="1200" dirty="0" err="1" smtClean="0">
                <a:solidFill>
                  <a:schemeClr val="bg1"/>
                </a:solidFill>
                <a:latin typeface="+mn-lt"/>
              </a:rPr>
              <a:t>Lecture</a:t>
            </a:r>
            <a:r>
              <a:rPr lang="de-CH" sz="1200" dirty="0" smtClean="0">
                <a:solidFill>
                  <a:schemeClr val="bg1"/>
                </a:solidFill>
                <a:latin typeface="+mn-lt"/>
              </a:rPr>
              <a:t>: </a:t>
            </a:r>
            <a:r>
              <a:rPr lang="de-CH" sz="1200" dirty="0" err="1" smtClean="0">
                <a:solidFill>
                  <a:schemeClr val="bg1"/>
                </a:solidFill>
                <a:latin typeface="+mn-lt"/>
              </a:rPr>
              <a:t>every</a:t>
            </a:r>
            <a:r>
              <a:rPr lang="de-CH" sz="1200" dirty="0" smtClean="0">
                <a:solidFill>
                  <a:schemeClr val="bg1"/>
                </a:solidFill>
                <a:latin typeface="+mn-lt"/>
              </a:rPr>
              <a:t> </a:t>
            </a:r>
            <a:r>
              <a:rPr lang="de-CH" sz="1200" dirty="0" err="1" smtClean="0">
                <a:solidFill>
                  <a:schemeClr val="bg1"/>
                </a:solidFill>
                <a:latin typeface="+mn-lt"/>
              </a:rPr>
              <a:t>Thursday</a:t>
            </a:r>
            <a:r>
              <a:rPr lang="de-CH" sz="1200" dirty="0" smtClean="0">
                <a:solidFill>
                  <a:schemeClr val="bg1"/>
                </a:solidFill>
                <a:latin typeface="+mn-lt"/>
              </a:rPr>
              <a:t> at 10:15</a:t>
            </a:r>
          </a:p>
          <a:p>
            <a:pPr algn="l"/>
            <a:r>
              <a:rPr lang="de-CH" sz="1200" dirty="0" smtClean="0">
                <a:solidFill>
                  <a:schemeClr val="bg1"/>
                </a:solidFill>
                <a:latin typeface="+mn-lt"/>
              </a:rPr>
              <a:t>Group </a:t>
            </a:r>
            <a:r>
              <a:rPr lang="de-CH" sz="1200" dirty="0" err="1" smtClean="0">
                <a:solidFill>
                  <a:schemeClr val="bg1"/>
                </a:solidFill>
                <a:latin typeface="+mn-lt"/>
              </a:rPr>
              <a:t>work</a:t>
            </a:r>
            <a:r>
              <a:rPr lang="de-CH" sz="1200" dirty="0" smtClean="0">
                <a:solidFill>
                  <a:schemeClr val="bg1"/>
                </a:solidFill>
                <a:latin typeface="+mn-lt"/>
              </a:rPr>
              <a:t>: </a:t>
            </a:r>
            <a:r>
              <a:rPr lang="de-CH" sz="1200" dirty="0" err="1" smtClean="0">
                <a:solidFill>
                  <a:schemeClr val="bg1"/>
                </a:solidFill>
                <a:latin typeface="+mn-lt"/>
              </a:rPr>
              <a:t>approx</a:t>
            </a:r>
            <a:r>
              <a:rPr lang="de-CH" sz="1200" dirty="0" smtClean="0">
                <a:solidFill>
                  <a:schemeClr val="bg1"/>
                </a:solidFill>
                <a:latin typeface="+mn-lt"/>
              </a:rPr>
              <a:t>. 1 </a:t>
            </a:r>
            <a:r>
              <a:rPr lang="de-CH" sz="1200" dirty="0" err="1" smtClean="0">
                <a:solidFill>
                  <a:schemeClr val="bg1"/>
                </a:solidFill>
                <a:latin typeface="+mn-lt"/>
              </a:rPr>
              <a:t>hour</a:t>
            </a:r>
            <a:r>
              <a:rPr lang="de-CH" sz="1200" dirty="0" smtClean="0">
                <a:solidFill>
                  <a:schemeClr val="bg1"/>
                </a:solidFill>
                <a:latin typeface="+mn-lt"/>
              </a:rPr>
              <a:t>/</a:t>
            </a:r>
            <a:r>
              <a:rPr lang="de-CH" sz="1200" dirty="0" err="1" smtClean="0">
                <a:solidFill>
                  <a:schemeClr val="bg1"/>
                </a:solidFill>
              </a:rPr>
              <a:t>week</a:t>
            </a:r>
            <a:endParaRPr kumimoji="0" lang="en-GB" altLang="en-US" sz="1800" b="0" i="0" u="none" strike="noStrike" cap="none" normalizeH="0" baseline="0" dirty="0">
              <a:ln>
                <a:noFill/>
              </a:ln>
              <a:solidFill>
                <a:schemeClr val="bg1"/>
              </a:solidFill>
              <a:effectLst/>
              <a:latin typeface="Arial" panose="020B0604020202020204" pitchFamily="34" charset="0"/>
            </a:endParaRPr>
          </a:p>
        </p:txBody>
      </p:sp>
      <p:pic>
        <p:nvPicPr>
          <p:cNvPr id="2" name="Picture 1"/>
          <p:cNvPicPr>
            <a:picLocks noChangeAspect="1"/>
          </p:cNvPicPr>
          <p:nvPr/>
        </p:nvPicPr>
        <p:blipFill>
          <a:blip r:embed="rId2"/>
          <a:stretch>
            <a:fillRect/>
          </a:stretch>
        </p:blipFill>
        <p:spPr>
          <a:xfrm>
            <a:off x="755576" y="1059582"/>
            <a:ext cx="7429882" cy="1657435"/>
          </a:xfrm>
          <a:prstGeom prst="rect">
            <a:avLst/>
          </a:prstGeom>
        </p:spPr>
      </p:pic>
      <p:pic>
        <p:nvPicPr>
          <p:cNvPr id="4" name="Picture 3"/>
          <p:cNvPicPr>
            <a:picLocks noChangeAspect="1"/>
          </p:cNvPicPr>
          <p:nvPr/>
        </p:nvPicPr>
        <p:blipFill>
          <a:blip r:embed="rId3"/>
          <a:stretch>
            <a:fillRect/>
          </a:stretch>
        </p:blipFill>
        <p:spPr>
          <a:xfrm>
            <a:off x="809554" y="2931790"/>
            <a:ext cx="7321926" cy="1625684"/>
          </a:xfrm>
          <a:prstGeom prst="rect">
            <a:avLst/>
          </a:prstGeom>
        </p:spPr>
      </p:pic>
      <p:sp>
        <p:nvSpPr>
          <p:cNvPr id="5" name="Rectangle 4"/>
          <p:cNvSpPr/>
          <p:nvPr/>
        </p:nvSpPr>
        <p:spPr>
          <a:xfrm>
            <a:off x="755576" y="2895870"/>
            <a:ext cx="748883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479174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73C549-A422-4F84-9925-D42DEB990E3C}"/>
              </a:ext>
            </a:extLst>
          </p:cNvPr>
          <p:cNvPicPr>
            <a:picLocks noChangeAspect="1"/>
          </p:cNvPicPr>
          <p:nvPr/>
        </p:nvPicPr>
        <p:blipFill>
          <a:blip r:embed="rId3"/>
          <a:stretch>
            <a:fillRect/>
          </a:stretch>
        </p:blipFill>
        <p:spPr>
          <a:xfrm>
            <a:off x="2251373" y="1346922"/>
            <a:ext cx="6755211" cy="3601092"/>
          </a:xfrm>
          <a:prstGeom prst="rect">
            <a:avLst/>
          </a:prstGeom>
        </p:spPr>
      </p:pic>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Sustainable Development Goals (SDGs)</a:t>
            </a:r>
            <a:endParaRPr lang="en-US" altLang="en-US" sz="2500" b="1" dirty="0">
              <a:solidFill>
                <a:schemeClr val="accent6">
                  <a:lumMod val="20000"/>
                  <a:lumOff val="80000"/>
                </a:schemeClr>
              </a:solidFill>
            </a:endParaRPr>
          </a:p>
        </p:txBody>
      </p:sp>
      <p:sp>
        <p:nvSpPr>
          <p:cNvPr id="6" name="TextBox 5">
            <a:extLst>
              <a:ext uri="{FF2B5EF4-FFF2-40B4-BE49-F238E27FC236}">
                <a16:creationId xmlns:a16="http://schemas.microsoft.com/office/drawing/2014/main" id="{6CF3C08D-CB58-421A-B6B9-755692DC48A1}"/>
              </a:ext>
            </a:extLst>
          </p:cNvPr>
          <p:cNvSpPr txBox="1"/>
          <p:nvPr/>
        </p:nvSpPr>
        <p:spPr>
          <a:xfrm>
            <a:off x="179512" y="1403873"/>
            <a:ext cx="1828497" cy="1200329"/>
          </a:xfrm>
          <a:prstGeom prst="rect">
            <a:avLst/>
          </a:prstGeom>
          <a:noFill/>
        </p:spPr>
        <p:txBody>
          <a:bodyPr wrap="square" rtlCol="0">
            <a:spAutoFit/>
          </a:bodyPr>
          <a:lstStyle/>
          <a:p>
            <a:pPr algn="ctr"/>
            <a:r>
              <a:rPr lang="en-US" sz="2400" b="1" dirty="0"/>
              <a:t>Water linked to </a:t>
            </a:r>
            <a:r>
              <a:rPr lang="en-US" sz="2400" b="1" dirty="0" smtClean="0"/>
              <a:t>all SDGs</a:t>
            </a:r>
            <a:endParaRPr lang="en-US" sz="2400" b="1" dirty="0"/>
          </a:p>
        </p:txBody>
      </p:sp>
      <p:sp>
        <p:nvSpPr>
          <p:cNvPr id="8" name="TextBox 7">
            <a:extLst>
              <a:ext uri="{FF2B5EF4-FFF2-40B4-BE49-F238E27FC236}">
                <a16:creationId xmlns:a16="http://schemas.microsoft.com/office/drawing/2014/main" id="{55A695D5-9514-47A8-B59F-1C57D3003B77}"/>
              </a:ext>
            </a:extLst>
          </p:cNvPr>
          <p:cNvSpPr txBox="1"/>
          <p:nvPr/>
        </p:nvSpPr>
        <p:spPr>
          <a:xfrm>
            <a:off x="179512" y="3098948"/>
            <a:ext cx="1828496" cy="1569660"/>
          </a:xfrm>
          <a:prstGeom prst="rect">
            <a:avLst/>
          </a:prstGeom>
          <a:noFill/>
        </p:spPr>
        <p:txBody>
          <a:bodyPr wrap="square" rtlCol="0">
            <a:spAutoFit/>
          </a:bodyPr>
          <a:lstStyle/>
          <a:p>
            <a:pPr algn="ctr"/>
            <a:r>
              <a:rPr lang="en-US" sz="2400" b="1" dirty="0"/>
              <a:t>WASH linked to 7 other targets</a:t>
            </a:r>
          </a:p>
        </p:txBody>
      </p:sp>
      <p:grpSp>
        <p:nvGrpSpPr>
          <p:cNvPr id="11" name="Group 10"/>
          <p:cNvGrpSpPr/>
          <p:nvPr/>
        </p:nvGrpSpPr>
        <p:grpSpPr>
          <a:xfrm>
            <a:off x="2267744" y="1347614"/>
            <a:ext cx="6624736" cy="3744416"/>
            <a:chOff x="2267744" y="1347614"/>
            <a:chExt cx="6624736" cy="3411690"/>
          </a:xfrm>
        </p:grpSpPr>
        <p:sp>
          <p:nvSpPr>
            <p:cNvPr id="2" name="TextBox 1"/>
            <p:cNvSpPr txBox="1"/>
            <p:nvPr/>
          </p:nvSpPr>
          <p:spPr>
            <a:xfrm>
              <a:off x="2267744" y="1347614"/>
              <a:ext cx="5544616" cy="3411690"/>
            </a:xfrm>
            <a:prstGeom prst="rect">
              <a:avLst/>
            </a:prstGeom>
            <a:solidFill>
              <a:schemeClr val="bg1">
                <a:alpha val="80000"/>
              </a:schemeClr>
            </a:solidFill>
          </p:spPr>
          <p:txBody>
            <a:bodyPr wrap="square" rtlCol="0">
              <a:spAutoFit/>
            </a:bodyPr>
            <a:lstStyle/>
            <a:p>
              <a:endParaRPr lang="de-CH"/>
            </a:p>
          </p:txBody>
        </p:sp>
        <p:sp>
          <p:nvSpPr>
            <p:cNvPr id="10" name="TextBox 9"/>
            <p:cNvSpPr txBox="1"/>
            <p:nvPr/>
          </p:nvSpPr>
          <p:spPr>
            <a:xfrm>
              <a:off x="7812359" y="2397365"/>
              <a:ext cx="1080121" cy="984141"/>
            </a:xfrm>
            <a:prstGeom prst="rect">
              <a:avLst/>
            </a:prstGeom>
            <a:solidFill>
              <a:schemeClr val="bg1">
                <a:alpha val="80000"/>
              </a:schemeClr>
            </a:solidFill>
          </p:spPr>
          <p:txBody>
            <a:bodyPr wrap="square" rtlCol="0">
              <a:spAutoFit/>
            </a:bodyPr>
            <a:lstStyle/>
            <a:p>
              <a:endParaRPr lang="de-CH"/>
            </a:p>
          </p:txBody>
        </p:sp>
      </p:grpSp>
      <p:sp>
        <p:nvSpPr>
          <p:cNvPr id="5" name="Oval 4"/>
          <p:cNvSpPr/>
          <p:nvPr/>
        </p:nvSpPr>
        <p:spPr>
          <a:xfrm>
            <a:off x="7605987" y="1298402"/>
            <a:ext cx="1385714" cy="1385714"/>
          </a:xfrm>
          <a:prstGeom prst="ellipse">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657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SDGs 6.1 and 6.2</a:t>
            </a:r>
            <a:endParaRPr lang="en-US" altLang="en-US" sz="2500" b="1" dirty="0">
              <a:solidFill>
                <a:schemeClr val="accent6">
                  <a:lumMod val="20000"/>
                  <a:lumOff val="80000"/>
                </a:schemeClr>
              </a:solidFill>
            </a:endParaRPr>
          </a:p>
        </p:txBody>
      </p:sp>
      <p:sp>
        <p:nvSpPr>
          <p:cNvPr id="2" name="TextBox 1"/>
          <p:cNvSpPr txBox="1"/>
          <p:nvPr/>
        </p:nvSpPr>
        <p:spPr>
          <a:xfrm>
            <a:off x="467544" y="1635646"/>
            <a:ext cx="3888432" cy="646331"/>
          </a:xfrm>
          <a:prstGeom prst="rect">
            <a:avLst/>
          </a:prstGeom>
          <a:solidFill>
            <a:schemeClr val="accent1">
              <a:lumMod val="90000"/>
            </a:schemeClr>
          </a:solidFill>
        </p:spPr>
        <p:txBody>
          <a:bodyPr wrap="square" rtlCol="0">
            <a:spAutoFit/>
          </a:bodyPr>
          <a:lstStyle/>
          <a:p>
            <a:r>
              <a:rPr lang="de-CH" dirty="0" smtClean="0"/>
              <a:t>6.1 </a:t>
            </a:r>
            <a:r>
              <a:rPr lang="de-CH" dirty="0" err="1" smtClean="0"/>
              <a:t>Safely</a:t>
            </a:r>
            <a:r>
              <a:rPr lang="de-CH" dirty="0" smtClean="0"/>
              <a:t> </a:t>
            </a:r>
            <a:r>
              <a:rPr lang="de-CH" dirty="0" err="1" smtClean="0"/>
              <a:t>managed</a:t>
            </a:r>
            <a:r>
              <a:rPr lang="de-CH" dirty="0" smtClean="0"/>
              <a:t> </a:t>
            </a:r>
            <a:r>
              <a:rPr lang="de-CH" dirty="0" err="1" smtClean="0"/>
              <a:t>drinking</a:t>
            </a:r>
            <a:r>
              <a:rPr lang="de-CH" dirty="0" smtClean="0"/>
              <a:t> </a:t>
            </a:r>
            <a:r>
              <a:rPr lang="de-CH" dirty="0" err="1" smtClean="0"/>
              <a:t>water</a:t>
            </a:r>
            <a:r>
              <a:rPr lang="de-CH" dirty="0" smtClean="0"/>
              <a:t> </a:t>
            </a:r>
            <a:r>
              <a:rPr lang="de-CH" dirty="0" err="1" smtClean="0"/>
              <a:t>services</a:t>
            </a:r>
            <a:endParaRPr lang="de-CH" dirty="0"/>
          </a:p>
        </p:txBody>
      </p:sp>
      <p:sp>
        <p:nvSpPr>
          <p:cNvPr id="4" name="TextBox 3"/>
          <p:cNvSpPr txBox="1"/>
          <p:nvPr/>
        </p:nvSpPr>
        <p:spPr>
          <a:xfrm>
            <a:off x="4860031" y="1635646"/>
            <a:ext cx="3888432" cy="646331"/>
          </a:xfrm>
          <a:prstGeom prst="rect">
            <a:avLst/>
          </a:prstGeom>
          <a:solidFill>
            <a:srgbClr val="DBCE9D"/>
          </a:solidFill>
        </p:spPr>
        <p:txBody>
          <a:bodyPr wrap="square" rtlCol="0">
            <a:spAutoFit/>
          </a:bodyPr>
          <a:lstStyle/>
          <a:p>
            <a:r>
              <a:rPr lang="de-CH" dirty="0" smtClean="0"/>
              <a:t>6.2  </a:t>
            </a:r>
            <a:r>
              <a:rPr lang="de-CH" dirty="0" err="1" smtClean="0"/>
              <a:t>Safely</a:t>
            </a:r>
            <a:r>
              <a:rPr lang="de-CH" dirty="0" smtClean="0"/>
              <a:t> </a:t>
            </a:r>
            <a:r>
              <a:rPr lang="de-CH" dirty="0" err="1" smtClean="0"/>
              <a:t>managed</a:t>
            </a:r>
            <a:r>
              <a:rPr lang="de-CH" dirty="0" smtClean="0"/>
              <a:t> </a:t>
            </a:r>
            <a:r>
              <a:rPr lang="de-CH" dirty="0" err="1" smtClean="0"/>
              <a:t>sanitation</a:t>
            </a:r>
            <a:r>
              <a:rPr lang="de-CH" dirty="0" smtClean="0"/>
              <a:t> </a:t>
            </a:r>
            <a:r>
              <a:rPr lang="de-CH" dirty="0" err="1" smtClean="0"/>
              <a:t>services</a:t>
            </a:r>
            <a:endParaRPr lang="de-CH"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2295269"/>
            <a:ext cx="3888432" cy="2916324"/>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2016" y="2316477"/>
            <a:ext cx="3886448" cy="2836026"/>
          </a:xfrm>
          <a:prstGeom prst="rect">
            <a:avLst/>
          </a:prstGeom>
        </p:spPr>
      </p:pic>
    </p:spTree>
    <p:extLst>
      <p:ext uri="{BB962C8B-B14F-4D97-AF65-F5344CB8AC3E}">
        <p14:creationId xmlns:p14="http://schemas.microsoft.com/office/powerpoint/2010/main" val="490619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Water service levels</a:t>
            </a:r>
            <a:endParaRPr lang="en-US" altLang="en-US" sz="2500" b="1" dirty="0">
              <a:solidFill>
                <a:schemeClr val="accent6">
                  <a:lumMod val="20000"/>
                  <a:lumOff val="80000"/>
                </a:schemeClr>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43519"/>
          <a:stretch/>
        </p:blipFill>
        <p:spPr>
          <a:xfrm>
            <a:off x="0" y="907825"/>
            <a:ext cx="5104767" cy="4235675"/>
          </a:xfrm>
          <a:prstGeom prst="rect">
            <a:avLst/>
          </a:prstGeom>
        </p:spPr>
      </p:pic>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10882" t="1852" r="11520" b="60185"/>
          <a:stretch/>
        </p:blipFill>
        <p:spPr>
          <a:xfrm>
            <a:off x="5022309" y="1556943"/>
            <a:ext cx="4107808" cy="2952328"/>
          </a:xfrm>
          <a:prstGeom prst="rect">
            <a:avLst/>
          </a:prstGeom>
        </p:spPr>
      </p:pic>
    </p:spTree>
    <p:extLst>
      <p:ext uri="{BB962C8B-B14F-4D97-AF65-F5344CB8AC3E}">
        <p14:creationId xmlns:p14="http://schemas.microsoft.com/office/powerpoint/2010/main" val="2302658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WATER</a:t>
            </a:r>
            <a:endParaRPr lang="en-US" altLang="en-US" sz="2500" b="1" dirty="0">
              <a:solidFill>
                <a:schemeClr val="accent6">
                  <a:lumMod val="20000"/>
                  <a:lumOff val="80000"/>
                </a:schemeClr>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1584" y="1131888"/>
            <a:ext cx="7254317" cy="4054360"/>
          </a:xfrm>
          <a:prstGeom prst="rect">
            <a:avLst/>
          </a:prstGeom>
        </p:spPr>
      </p:pic>
      <p:sp>
        <p:nvSpPr>
          <p:cNvPr id="5" name="Title 1"/>
          <p:cNvSpPr txBox="1">
            <a:spLocks/>
          </p:cNvSpPr>
          <p:nvPr/>
        </p:nvSpPr>
        <p:spPr>
          <a:xfrm>
            <a:off x="1511152" y="775525"/>
            <a:ext cx="7632848" cy="209947"/>
          </a:xfrm>
          <a:prstGeom prst="rect">
            <a:avLst/>
          </a:prstGeom>
        </p:spPr>
        <p:txBody>
          <a:bodyPr/>
          <a:lstStyle>
            <a:lvl1pPr algn="l" defTabSz="914400" rtl="0" eaLnBrk="1" latinLnBrk="0" hangingPunct="1">
              <a:spcBef>
                <a:spcPct val="0"/>
              </a:spcBef>
              <a:buNone/>
              <a:defRPr sz="2500" b="1" kern="1200">
                <a:solidFill>
                  <a:schemeClr val="tx1"/>
                </a:solidFill>
                <a:latin typeface="+mj-lt"/>
                <a:ea typeface="+mj-ea"/>
                <a:cs typeface="+mj-cs"/>
              </a:defRPr>
            </a:lvl1pPr>
          </a:lstStyle>
          <a:p>
            <a:r>
              <a:rPr lang="en-US" sz="1800" dirty="0" smtClean="0"/>
              <a:t>Access to safe water for households (2000- 2022)</a:t>
            </a:r>
            <a:endParaRPr lang="en-US" sz="1800" dirty="0"/>
          </a:p>
        </p:txBody>
      </p:sp>
      <p:sp>
        <p:nvSpPr>
          <p:cNvPr id="2" name="TextBox 1"/>
          <p:cNvSpPr txBox="1"/>
          <p:nvPr/>
        </p:nvSpPr>
        <p:spPr>
          <a:xfrm>
            <a:off x="7020272" y="2171184"/>
            <a:ext cx="792088" cy="369332"/>
          </a:xfrm>
          <a:prstGeom prst="rect">
            <a:avLst/>
          </a:prstGeom>
          <a:noFill/>
        </p:spPr>
        <p:txBody>
          <a:bodyPr wrap="square" rtlCol="0">
            <a:spAutoFit/>
          </a:bodyPr>
          <a:lstStyle/>
          <a:p>
            <a:r>
              <a:rPr lang="de-CH" dirty="0" smtClean="0">
                <a:solidFill>
                  <a:srgbClr val="0070C0"/>
                </a:solidFill>
              </a:rPr>
              <a:t>73%</a:t>
            </a:r>
            <a:endParaRPr lang="de-CH" dirty="0">
              <a:solidFill>
                <a:srgbClr val="0070C0"/>
              </a:solidFill>
            </a:endParaRPr>
          </a:p>
        </p:txBody>
      </p:sp>
      <p:sp>
        <p:nvSpPr>
          <p:cNvPr id="8" name="Text Box 6"/>
          <p:cNvSpPr txBox="1">
            <a:spLocks noChangeArrowheads="1"/>
          </p:cNvSpPr>
          <p:nvPr/>
        </p:nvSpPr>
        <p:spPr bwMode="auto">
          <a:xfrm>
            <a:off x="7559031" y="4876006"/>
            <a:ext cx="1584969" cy="17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spcBef>
                <a:spcPct val="50000"/>
              </a:spcBef>
              <a:defRPr/>
            </a:pPr>
            <a:r>
              <a:rPr lang="de-CH" sz="1100" b="0" dirty="0">
                <a:ea typeface="SimSun" pitchFamily="2" charset="-122"/>
              </a:rPr>
              <a:t>(</a:t>
            </a:r>
            <a:r>
              <a:rPr lang="de-CH" sz="1100" b="0" dirty="0" smtClean="0">
                <a:ea typeface="SimSun" pitchFamily="2" charset="-122"/>
              </a:rPr>
              <a:t>WHO &amp; UNICEF 2023)</a:t>
            </a:r>
            <a:endParaRPr lang="en-US" sz="1100" b="0" dirty="0">
              <a:ea typeface="SimSun" pitchFamily="2" charset="-122"/>
            </a:endParaRPr>
          </a:p>
        </p:txBody>
      </p:sp>
    </p:spTree>
    <p:extLst>
      <p:ext uri="{BB962C8B-B14F-4D97-AF65-F5344CB8AC3E}">
        <p14:creationId xmlns:p14="http://schemas.microsoft.com/office/powerpoint/2010/main" val="24617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Inequity in water access</a:t>
            </a:r>
            <a:endParaRPr lang="en-US" altLang="en-US" sz="2500" b="1" dirty="0">
              <a:solidFill>
                <a:schemeClr val="accent6">
                  <a:lumMod val="20000"/>
                  <a:lumOff val="80000"/>
                </a:scheme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8230" y="1329867"/>
            <a:ext cx="6563558" cy="366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4288" y="1124744"/>
            <a:ext cx="16668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64002" y="920526"/>
            <a:ext cx="1495425"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7110" y="718220"/>
            <a:ext cx="1209675"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0006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Improved sources for drinking water</a:t>
            </a:r>
            <a:endParaRPr lang="en-US" altLang="en-US" sz="2500" b="1" dirty="0">
              <a:solidFill>
                <a:schemeClr val="accent6">
                  <a:lumMod val="20000"/>
                  <a:lumOff val="80000"/>
                </a:schemeClr>
              </a:solidFill>
            </a:endParaRP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7544" y="1203598"/>
            <a:ext cx="3096344" cy="375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99992" y="1351765"/>
            <a:ext cx="2736304" cy="361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p:cNvSpPr txBox="1">
            <a:spLocks noChangeArrowheads="1"/>
          </p:cNvSpPr>
          <p:nvPr/>
        </p:nvSpPr>
        <p:spPr bwMode="auto">
          <a:xfrm rot="16200000">
            <a:off x="7735069" y="3885288"/>
            <a:ext cx="2052637" cy="16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de-CH" sz="1100" b="0" dirty="0">
                <a:ea typeface="SimSun" pitchFamily="2" charset="-122"/>
              </a:rPr>
              <a:t>(WHO &amp; UNICEF </a:t>
            </a:r>
            <a:r>
              <a:rPr lang="de-CH" sz="1100" b="0" dirty="0" smtClean="0">
                <a:ea typeface="SimSun" pitchFamily="2" charset="-122"/>
              </a:rPr>
              <a:t>2015)</a:t>
            </a:r>
            <a:endParaRPr lang="en-US" sz="1100" b="0" dirty="0">
              <a:ea typeface="SimSun" pitchFamily="2" charset="-122"/>
            </a:endParaRPr>
          </a:p>
        </p:txBody>
      </p:sp>
    </p:spTree>
    <p:extLst>
      <p:ext uri="{BB962C8B-B14F-4D97-AF65-F5344CB8AC3E}">
        <p14:creationId xmlns:p14="http://schemas.microsoft.com/office/powerpoint/2010/main" val="3042375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SANITATION</a:t>
            </a:r>
            <a:endParaRPr lang="en-US" altLang="en-US" sz="2500" b="1" dirty="0">
              <a:solidFill>
                <a:schemeClr val="accent6">
                  <a:lumMod val="20000"/>
                  <a:lumOff val="80000"/>
                </a:schemeClr>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31888"/>
            <a:ext cx="7020272" cy="3962794"/>
          </a:xfrm>
          <a:prstGeom prst="rect">
            <a:avLst/>
          </a:prstGeom>
        </p:spPr>
      </p:pic>
      <p:sp>
        <p:nvSpPr>
          <p:cNvPr id="6" name="TextBox 5"/>
          <p:cNvSpPr txBox="1"/>
          <p:nvPr/>
        </p:nvSpPr>
        <p:spPr>
          <a:xfrm>
            <a:off x="6875463" y="3566731"/>
            <a:ext cx="792088" cy="400110"/>
          </a:xfrm>
          <a:prstGeom prst="rect">
            <a:avLst/>
          </a:prstGeom>
          <a:noFill/>
        </p:spPr>
        <p:txBody>
          <a:bodyPr wrap="square" rtlCol="0">
            <a:spAutoFit/>
          </a:bodyPr>
          <a:lstStyle/>
          <a:p>
            <a:r>
              <a:rPr lang="de-CH" sz="2000" dirty="0" smtClean="0">
                <a:solidFill>
                  <a:schemeClr val="bg1"/>
                </a:solidFill>
              </a:rPr>
              <a:t>56%</a:t>
            </a:r>
            <a:endParaRPr lang="de-CH" sz="2000" dirty="0">
              <a:solidFill>
                <a:schemeClr val="bg1"/>
              </a:solidFill>
            </a:endParaRPr>
          </a:p>
        </p:txBody>
      </p:sp>
      <p:sp>
        <p:nvSpPr>
          <p:cNvPr id="4" name="Text Box 6"/>
          <p:cNvSpPr txBox="1">
            <a:spLocks noChangeArrowheads="1"/>
          </p:cNvSpPr>
          <p:nvPr/>
        </p:nvSpPr>
        <p:spPr bwMode="auto">
          <a:xfrm>
            <a:off x="6948264" y="4876006"/>
            <a:ext cx="2052637" cy="16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gn="r">
              <a:spcBef>
                <a:spcPct val="50000"/>
              </a:spcBef>
              <a:defRPr/>
            </a:pPr>
            <a:r>
              <a:rPr lang="de-CH" sz="1100" b="0" dirty="0">
                <a:ea typeface="SimSun" pitchFamily="2" charset="-122"/>
              </a:rPr>
              <a:t>(</a:t>
            </a:r>
            <a:r>
              <a:rPr lang="de-CH" sz="1100" b="0" dirty="0" smtClean="0">
                <a:ea typeface="SimSun" pitchFamily="2" charset="-122"/>
              </a:rPr>
              <a:t>WHO/UNICEF 2023)</a:t>
            </a:r>
            <a:endParaRPr lang="en-US" sz="1100" b="0" dirty="0">
              <a:ea typeface="SimSun" pitchFamily="2" charset="-122"/>
            </a:endParaRPr>
          </a:p>
        </p:txBody>
      </p:sp>
      <p:sp>
        <p:nvSpPr>
          <p:cNvPr id="7" name="TextBox 6"/>
          <p:cNvSpPr txBox="1"/>
          <p:nvPr/>
        </p:nvSpPr>
        <p:spPr>
          <a:xfrm>
            <a:off x="6732240" y="2775703"/>
            <a:ext cx="792088" cy="369332"/>
          </a:xfrm>
          <a:prstGeom prst="rect">
            <a:avLst/>
          </a:prstGeom>
          <a:noFill/>
        </p:spPr>
        <p:txBody>
          <a:bodyPr wrap="square" rtlCol="0">
            <a:spAutoFit/>
          </a:bodyPr>
          <a:lstStyle/>
          <a:p>
            <a:r>
              <a:rPr lang="de-CH" dirty="0" smtClean="0">
                <a:solidFill>
                  <a:srgbClr val="00B050"/>
                </a:solidFill>
              </a:rPr>
              <a:t>56%</a:t>
            </a:r>
            <a:endParaRPr lang="de-CH" dirty="0">
              <a:solidFill>
                <a:srgbClr val="00B050"/>
              </a:solidFill>
            </a:endParaRPr>
          </a:p>
        </p:txBody>
      </p:sp>
    </p:spTree>
    <p:extLst>
      <p:ext uri="{BB962C8B-B14F-4D97-AF65-F5344CB8AC3E}">
        <p14:creationId xmlns:p14="http://schemas.microsoft.com/office/powerpoint/2010/main" val="3610603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Examples unimproved sanitation</a:t>
            </a:r>
            <a:endParaRPr lang="en-US" altLang="en-US" sz="2500" b="1" dirty="0">
              <a:solidFill>
                <a:schemeClr val="accent6">
                  <a:lumMod val="20000"/>
                  <a:lumOff val="80000"/>
                </a:schemeClr>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23165" y="1597373"/>
            <a:ext cx="3723879" cy="279290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7864" y="1131888"/>
            <a:ext cx="2793592" cy="372387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4091" y="1131887"/>
            <a:ext cx="2475534" cy="3723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170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Sanitation service </a:t>
            </a:r>
            <a:r>
              <a:rPr lang="en-US" altLang="en-US" sz="2500" b="1" dirty="0">
                <a:solidFill>
                  <a:schemeClr val="accent6">
                    <a:lumMod val="20000"/>
                    <a:lumOff val="80000"/>
                  </a:schemeClr>
                </a:solidFill>
              </a:rPr>
              <a:t>l</a:t>
            </a:r>
            <a:r>
              <a:rPr lang="en-US" altLang="en-US" sz="2500" b="1" dirty="0" smtClean="0">
                <a:solidFill>
                  <a:schemeClr val="accent6">
                    <a:lumMod val="20000"/>
                    <a:lumOff val="80000"/>
                  </a:schemeClr>
                </a:solidFill>
              </a:rPr>
              <a:t>evels</a:t>
            </a:r>
            <a:endParaRPr lang="en-US" altLang="en-US" sz="2500" b="1" dirty="0">
              <a:solidFill>
                <a:schemeClr val="accent6">
                  <a:lumMod val="20000"/>
                  <a:lumOff val="80000"/>
                </a:schemeClr>
              </a:solidFill>
            </a:endParaRP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7544" y="1203598"/>
            <a:ext cx="2669392" cy="350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96976" y="2068078"/>
            <a:ext cx="2294864" cy="171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94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Shared sanitation</a:t>
            </a:r>
            <a:endParaRPr lang="en-US" altLang="en-US" sz="2500" b="1" dirty="0">
              <a:solidFill>
                <a:schemeClr val="accent6">
                  <a:lumMod val="20000"/>
                  <a:lumOff val="80000"/>
                </a:schemeClr>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576" y="958577"/>
            <a:ext cx="3415915" cy="4143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6292" y="808037"/>
            <a:ext cx="2876216" cy="2135864"/>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26292" y="2666109"/>
            <a:ext cx="2876216" cy="2506256"/>
          </a:xfrm>
          <a:prstGeom prst="rect">
            <a:avLst/>
          </a:prstGeom>
          <a:effectLst>
            <a:outerShdw blurRad="50800" dist="38100" dir="2700000" algn="tl" rotWithShape="0">
              <a:prstClr val="black">
                <a:alpha val="40000"/>
              </a:prstClr>
            </a:outerShdw>
          </a:effectLst>
        </p:spPr>
      </p:pic>
      <p:sp>
        <p:nvSpPr>
          <p:cNvPr id="9" name="Text Box 6"/>
          <p:cNvSpPr txBox="1">
            <a:spLocks noChangeArrowheads="1"/>
          </p:cNvSpPr>
          <p:nvPr/>
        </p:nvSpPr>
        <p:spPr bwMode="auto">
          <a:xfrm rot="16200000">
            <a:off x="7735069" y="3885288"/>
            <a:ext cx="2052637" cy="16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de-CH" sz="1100" b="0" dirty="0">
                <a:ea typeface="SimSun" pitchFamily="2" charset="-122"/>
              </a:rPr>
              <a:t>(WHO &amp; UNICEF </a:t>
            </a:r>
            <a:r>
              <a:rPr lang="de-CH" sz="1100" b="0" dirty="0" smtClean="0">
                <a:ea typeface="SimSun" pitchFamily="2" charset="-122"/>
              </a:rPr>
              <a:t>2020)</a:t>
            </a:r>
            <a:endParaRPr lang="en-US" sz="1100" b="0" dirty="0">
              <a:ea typeface="SimSun" pitchFamily="2" charset="-122"/>
            </a:endParaRPr>
          </a:p>
        </p:txBody>
      </p:sp>
    </p:spTree>
    <p:extLst>
      <p:ext uri="{BB962C8B-B14F-4D97-AF65-F5344CB8AC3E}">
        <p14:creationId xmlns:p14="http://schemas.microsoft.com/office/powerpoint/2010/main" val="2314233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Learning objectives</a:t>
            </a:r>
            <a:endParaRPr lang="en-US" altLang="en-US" sz="2500" b="1" dirty="0">
              <a:solidFill>
                <a:schemeClr val="accent6">
                  <a:lumMod val="20000"/>
                  <a:lumOff val="80000"/>
                </a:schemeClr>
              </a:solidFill>
            </a:endParaRPr>
          </a:p>
        </p:txBody>
      </p:sp>
      <p:sp>
        <p:nvSpPr>
          <p:cNvPr id="4" name="Text Box 17"/>
          <p:cNvSpPr txBox="1">
            <a:spLocks noChangeArrowheads="1"/>
          </p:cNvSpPr>
          <p:nvPr/>
        </p:nvSpPr>
        <p:spPr bwMode="auto">
          <a:xfrm>
            <a:off x="1970957" y="4468695"/>
            <a:ext cx="7143249" cy="584775"/>
          </a:xfrm>
          <a:prstGeom prst="rect">
            <a:avLst/>
          </a:prstGeom>
          <a:solidFill>
            <a:srgbClr val="FFC000"/>
          </a:solidFill>
          <a:ln>
            <a:noFill/>
          </a:ln>
          <a:effectLst/>
          <a:extLst/>
        </p:spPr>
        <p:txBody>
          <a:bodyPr wrap="square">
            <a:spAutoFit/>
          </a:bodyPr>
          <a:lstStyle>
            <a:lvl1pPr>
              <a:defRPr sz="2500" b="1">
                <a:solidFill>
                  <a:schemeClr val="tx1"/>
                </a:solidFill>
                <a:latin typeface="Arial" charset="0"/>
                <a:cs typeface="Arial" charset="0"/>
              </a:defRPr>
            </a:lvl1pPr>
            <a:lvl2pPr marL="742950" indent="-285750">
              <a:defRPr sz="2500" b="1">
                <a:solidFill>
                  <a:schemeClr val="tx1"/>
                </a:solidFill>
                <a:latin typeface="Arial" charset="0"/>
                <a:cs typeface="Arial" charset="0"/>
              </a:defRPr>
            </a:lvl2pPr>
            <a:lvl3pPr marL="1143000" indent="-228600">
              <a:defRPr sz="2500" b="1">
                <a:solidFill>
                  <a:schemeClr val="tx1"/>
                </a:solidFill>
                <a:latin typeface="Arial" charset="0"/>
                <a:cs typeface="Arial" charset="0"/>
              </a:defRPr>
            </a:lvl3pPr>
            <a:lvl4pPr marL="1600200" indent="-228600">
              <a:defRPr sz="2500" b="1">
                <a:solidFill>
                  <a:schemeClr val="tx1"/>
                </a:solidFill>
                <a:latin typeface="Arial" charset="0"/>
                <a:cs typeface="Arial" charset="0"/>
              </a:defRPr>
            </a:lvl4pPr>
            <a:lvl5pPr marL="2057400" indent="-228600">
              <a:defRPr sz="2500" b="1">
                <a:solidFill>
                  <a:schemeClr val="tx1"/>
                </a:solidFill>
                <a:latin typeface="Arial" charset="0"/>
                <a:cs typeface="Arial" charset="0"/>
              </a:defRPr>
            </a:lvl5pPr>
            <a:lvl6pPr marL="2514600" indent="-228600" algn="r" eaLnBrk="0" fontAlgn="base" hangingPunct="0">
              <a:spcBef>
                <a:spcPct val="0"/>
              </a:spcBef>
              <a:spcAft>
                <a:spcPct val="0"/>
              </a:spcAft>
              <a:defRPr sz="2500" b="1">
                <a:solidFill>
                  <a:schemeClr val="tx1"/>
                </a:solidFill>
                <a:latin typeface="Arial" charset="0"/>
                <a:cs typeface="Arial" charset="0"/>
              </a:defRPr>
            </a:lvl6pPr>
            <a:lvl7pPr marL="2971800" indent="-228600" algn="r" eaLnBrk="0" fontAlgn="base" hangingPunct="0">
              <a:spcBef>
                <a:spcPct val="0"/>
              </a:spcBef>
              <a:spcAft>
                <a:spcPct val="0"/>
              </a:spcAft>
              <a:defRPr sz="2500" b="1">
                <a:solidFill>
                  <a:schemeClr val="tx1"/>
                </a:solidFill>
                <a:latin typeface="Arial" charset="0"/>
                <a:cs typeface="Arial" charset="0"/>
              </a:defRPr>
            </a:lvl7pPr>
            <a:lvl8pPr marL="3429000" indent="-228600" algn="r" eaLnBrk="0" fontAlgn="base" hangingPunct="0">
              <a:spcBef>
                <a:spcPct val="0"/>
              </a:spcBef>
              <a:spcAft>
                <a:spcPct val="0"/>
              </a:spcAft>
              <a:defRPr sz="2500" b="1">
                <a:solidFill>
                  <a:schemeClr val="tx1"/>
                </a:solidFill>
                <a:latin typeface="Arial" charset="0"/>
                <a:cs typeface="Arial" charset="0"/>
              </a:defRPr>
            </a:lvl8pPr>
            <a:lvl9pPr marL="3886200" indent="-228600" algn="r" eaLnBrk="0" fontAlgn="base" hangingPunct="0">
              <a:spcBef>
                <a:spcPct val="0"/>
              </a:spcBef>
              <a:spcAft>
                <a:spcPct val="0"/>
              </a:spcAft>
              <a:defRPr sz="2500" b="1">
                <a:solidFill>
                  <a:schemeClr val="tx1"/>
                </a:solidFill>
                <a:latin typeface="Arial" charset="0"/>
                <a:cs typeface="Arial" charset="0"/>
              </a:defRPr>
            </a:lvl9pPr>
          </a:lstStyle>
          <a:p>
            <a:pPr algn="ctr" eaLnBrk="1" hangingPunct="1">
              <a:spcAft>
                <a:spcPts val="300"/>
              </a:spcAft>
            </a:pPr>
            <a:r>
              <a:rPr lang="en-US" sz="1600" b="0" dirty="0" smtClean="0"/>
              <a:t>Apply course knowledge: Analyze a case study assignment and provide </a:t>
            </a:r>
            <a:r>
              <a:rPr lang="en-US" sz="1600" b="0" u="sng" dirty="0" smtClean="0"/>
              <a:t>realistic solutions </a:t>
            </a:r>
            <a:r>
              <a:rPr lang="en-US" sz="1600" b="0" dirty="0" smtClean="0"/>
              <a:t>for drinking water, sanitation and solid waste management </a:t>
            </a:r>
            <a:endParaRPr lang="en-US" sz="1600" b="0" dirty="0"/>
          </a:p>
        </p:txBody>
      </p:sp>
      <p:sp>
        <p:nvSpPr>
          <p:cNvPr id="5" name="TextBox 4"/>
          <p:cNvSpPr txBox="1"/>
          <p:nvPr/>
        </p:nvSpPr>
        <p:spPr>
          <a:xfrm>
            <a:off x="2079008" y="1092820"/>
            <a:ext cx="7035198" cy="369332"/>
          </a:xfrm>
          <a:prstGeom prst="rect">
            <a:avLst/>
          </a:prstGeom>
          <a:solidFill>
            <a:schemeClr val="accent2">
              <a:lumMod val="75000"/>
            </a:schemeClr>
          </a:solidFill>
        </p:spPr>
        <p:txBody>
          <a:bodyPr wrap="square" rtlCol="0">
            <a:spAutoFit/>
          </a:bodyPr>
          <a:lstStyle/>
          <a:p>
            <a:pPr algn="ctr"/>
            <a:r>
              <a:rPr lang="en-US" sz="1800" dirty="0">
                <a:solidFill>
                  <a:schemeClr val="bg1"/>
                </a:solidFill>
              </a:rPr>
              <a:t>Know key issues of global WASH </a:t>
            </a:r>
            <a:r>
              <a:rPr lang="en-US" sz="1800" dirty="0" smtClean="0">
                <a:solidFill>
                  <a:schemeClr val="bg1"/>
                </a:solidFill>
              </a:rPr>
              <a:t>targets, </a:t>
            </a:r>
            <a:r>
              <a:rPr lang="en-US" sz="1800" dirty="0">
                <a:solidFill>
                  <a:schemeClr val="bg1"/>
                </a:solidFill>
              </a:rPr>
              <a:t>trends and </a:t>
            </a:r>
            <a:r>
              <a:rPr lang="en-US" sz="1800" dirty="0" smtClean="0">
                <a:solidFill>
                  <a:schemeClr val="bg1"/>
                </a:solidFill>
              </a:rPr>
              <a:t>developments</a:t>
            </a:r>
            <a:endParaRPr lang="de-CH" sz="1800" dirty="0">
              <a:solidFill>
                <a:schemeClr val="bg1"/>
              </a:solidFill>
            </a:endParaRPr>
          </a:p>
        </p:txBody>
      </p:sp>
      <p:sp>
        <p:nvSpPr>
          <p:cNvPr id="6" name="Rectangle 5"/>
          <p:cNvSpPr/>
          <p:nvPr/>
        </p:nvSpPr>
        <p:spPr>
          <a:xfrm>
            <a:off x="5678547" y="1707654"/>
            <a:ext cx="3447940" cy="830997"/>
          </a:xfrm>
          <a:prstGeom prst="rect">
            <a:avLst/>
          </a:prstGeom>
          <a:solidFill>
            <a:schemeClr val="accent6">
              <a:lumMod val="20000"/>
              <a:lumOff val="80000"/>
            </a:schemeClr>
          </a:solidFill>
        </p:spPr>
        <p:txBody>
          <a:bodyPr wrap="square">
            <a:spAutoFit/>
          </a:bodyPr>
          <a:lstStyle/>
          <a:p>
            <a:pPr algn="l" eaLnBrk="1" hangingPunct="1">
              <a:spcAft>
                <a:spcPts val="300"/>
              </a:spcAft>
            </a:pPr>
            <a:r>
              <a:rPr lang="en-US" sz="1600" b="0" dirty="0" smtClean="0"/>
              <a:t>2. Understand </a:t>
            </a:r>
            <a:r>
              <a:rPr lang="en-US" sz="1600" b="0" dirty="0"/>
              <a:t>key tools and methods for assessing human health aspects of </a:t>
            </a:r>
            <a:r>
              <a:rPr lang="en-US" sz="1600" b="0" dirty="0" smtClean="0"/>
              <a:t>WASH</a:t>
            </a:r>
            <a:endParaRPr lang="en-US" sz="1600" b="0" dirty="0"/>
          </a:p>
        </p:txBody>
      </p:sp>
      <p:sp>
        <p:nvSpPr>
          <p:cNvPr id="7" name="Rectangle 6"/>
          <p:cNvSpPr/>
          <p:nvPr/>
        </p:nvSpPr>
        <p:spPr>
          <a:xfrm>
            <a:off x="2079008" y="1707654"/>
            <a:ext cx="3576575" cy="830997"/>
          </a:xfrm>
          <a:prstGeom prst="rect">
            <a:avLst/>
          </a:prstGeom>
          <a:solidFill>
            <a:schemeClr val="accent6">
              <a:lumMod val="20000"/>
              <a:lumOff val="80000"/>
            </a:schemeClr>
          </a:solidFill>
        </p:spPr>
        <p:txBody>
          <a:bodyPr wrap="square">
            <a:spAutoFit/>
          </a:bodyPr>
          <a:lstStyle/>
          <a:p>
            <a:pPr algn="l" eaLnBrk="1" hangingPunct="1">
              <a:spcAft>
                <a:spcPts val="300"/>
              </a:spcAft>
            </a:pPr>
            <a:r>
              <a:rPr lang="en-US" sz="1600" b="0" dirty="0" smtClean="0"/>
              <a:t>1. Be </a:t>
            </a:r>
            <a:r>
              <a:rPr lang="en-US" sz="1600" b="0" dirty="0"/>
              <a:t>familiar with water treatment options and promotion &amp; marketing </a:t>
            </a:r>
            <a:r>
              <a:rPr lang="en-US" sz="1600" b="0" dirty="0" smtClean="0"/>
              <a:t>challenges</a:t>
            </a:r>
            <a:endParaRPr lang="en-US" sz="1600" b="0" dirty="0"/>
          </a:p>
        </p:txBody>
      </p:sp>
      <p:sp>
        <p:nvSpPr>
          <p:cNvPr id="8" name="Rectangle 7"/>
          <p:cNvSpPr/>
          <p:nvPr/>
        </p:nvSpPr>
        <p:spPr>
          <a:xfrm>
            <a:off x="2058208" y="2566172"/>
            <a:ext cx="3597375" cy="830997"/>
          </a:xfrm>
          <a:prstGeom prst="rect">
            <a:avLst/>
          </a:prstGeom>
          <a:solidFill>
            <a:srgbClr val="FFFFCC"/>
          </a:solidFill>
        </p:spPr>
        <p:txBody>
          <a:bodyPr wrap="square">
            <a:spAutoFit/>
          </a:bodyPr>
          <a:lstStyle/>
          <a:p>
            <a:pPr algn="l" eaLnBrk="1" hangingPunct="1">
              <a:spcAft>
                <a:spcPts val="300"/>
              </a:spcAft>
            </a:pPr>
            <a:r>
              <a:rPr lang="en-US" sz="1600" b="0" dirty="0" smtClean="0"/>
              <a:t>3. Understand </a:t>
            </a:r>
            <a:r>
              <a:rPr lang="en-US" sz="1600" b="0" dirty="0"/>
              <a:t>the sanitation system chain and </a:t>
            </a:r>
            <a:r>
              <a:rPr lang="en-US" sz="1600" b="0" dirty="0" smtClean="0"/>
              <a:t>be </a:t>
            </a:r>
            <a:r>
              <a:rPr lang="en-US" sz="1600" b="0" dirty="0"/>
              <a:t>familiar with typical solutions in each functional group</a:t>
            </a:r>
          </a:p>
        </p:txBody>
      </p:sp>
      <p:sp>
        <p:nvSpPr>
          <p:cNvPr id="9" name="Rectangle 8"/>
          <p:cNvSpPr/>
          <p:nvPr/>
        </p:nvSpPr>
        <p:spPr>
          <a:xfrm>
            <a:off x="2058207" y="3442115"/>
            <a:ext cx="3597375" cy="830997"/>
          </a:xfrm>
          <a:prstGeom prst="rect">
            <a:avLst/>
          </a:prstGeom>
          <a:solidFill>
            <a:srgbClr val="CCFF99"/>
          </a:solidFill>
        </p:spPr>
        <p:txBody>
          <a:bodyPr wrap="square">
            <a:spAutoFit/>
          </a:bodyPr>
          <a:lstStyle/>
          <a:p>
            <a:pPr algn="l" eaLnBrk="1" hangingPunct="1">
              <a:spcAft>
                <a:spcPts val="300"/>
              </a:spcAft>
            </a:pPr>
            <a:r>
              <a:rPr lang="en-US" sz="1600" b="0" dirty="0" smtClean="0"/>
              <a:t>5. Understand </a:t>
            </a:r>
            <a:r>
              <a:rPr lang="en-US" sz="1600" b="0" dirty="0"/>
              <a:t>key challenges for </a:t>
            </a:r>
            <a:r>
              <a:rPr lang="en-US" sz="1600" b="0" dirty="0" smtClean="0"/>
              <a:t>planning/implementing basic </a:t>
            </a:r>
            <a:r>
              <a:rPr lang="en-US" sz="1600" b="0" dirty="0"/>
              <a:t>services in rapidly growing urban areas </a:t>
            </a:r>
          </a:p>
        </p:txBody>
      </p:sp>
      <p:sp>
        <p:nvSpPr>
          <p:cNvPr id="10" name="Rectangle 9"/>
          <p:cNvSpPr/>
          <p:nvPr/>
        </p:nvSpPr>
        <p:spPr>
          <a:xfrm>
            <a:off x="5678547" y="2571750"/>
            <a:ext cx="3447940" cy="830997"/>
          </a:xfrm>
          <a:prstGeom prst="rect">
            <a:avLst/>
          </a:prstGeom>
          <a:solidFill>
            <a:srgbClr val="FFFFCC"/>
          </a:solidFill>
        </p:spPr>
        <p:txBody>
          <a:bodyPr wrap="square">
            <a:spAutoFit/>
          </a:bodyPr>
          <a:lstStyle/>
          <a:p>
            <a:pPr algn="l" eaLnBrk="1" hangingPunct="1">
              <a:spcAft>
                <a:spcPts val="300"/>
              </a:spcAft>
            </a:pPr>
            <a:r>
              <a:rPr lang="en-US" sz="1600" b="0" dirty="0" smtClean="0"/>
              <a:t>4. Understand </a:t>
            </a:r>
            <a:r>
              <a:rPr lang="en-US" sz="1600" b="0" dirty="0"/>
              <a:t>the issues of faecal sludge management and </a:t>
            </a:r>
            <a:r>
              <a:rPr lang="en-US" sz="1600" b="0" dirty="0" smtClean="0"/>
              <a:t>be </a:t>
            </a:r>
            <a:r>
              <a:rPr lang="en-US" sz="1600" b="0" dirty="0"/>
              <a:t>familiar with </a:t>
            </a:r>
            <a:r>
              <a:rPr lang="en-US" sz="1600" b="0" dirty="0" smtClean="0"/>
              <a:t>treatment </a:t>
            </a:r>
            <a:r>
              <a:rPr lang="en-US" sz="1600" b="0" dirty="0"/>
              <a:t>solutions</a:t>
            </a:r>
          </a:p>
        </p:txBody>
      </p:sp>
      <p:sp>
        <p:nvSpPr>
          <p:cNvPr id="11" name="Rectangle 10"/>
          <p:cNvSpPr/>
          <p:nvPr/>
        </p:nvSpPr>
        <p:spPr>
          <a:xfrm>
            <a:off x="5678547" y="3442115"/>
            <a:ext cx="3447940" cy="830997"/>
          </a:xfrm>
          <a:prstGeom prst="rect">
            <a:avLst/>
          </a:prstGeom>
          <a:solidFill>
            <a:srgbClr val="CCFF99"/>
          </a:solidFill>
        </p:spPr>
        <p:txBody>
          <a:bodyPr wrap="square">
            <a:spAutoFit/>
          </a:bodyPr>
          <a:lstStyle/>
          <a:p>
            <a:pPr algn="l" eaLnBrk="1" hangingPunct="1">
              <a:spcAft>
                <a:spcPts val="300"/>
              </a:spcAft>
            </a:pPr>
            <a:r>
              <a:rPr lang="en-US" sz="1600" b="0" dirty="0" smtClean="0"/>
              <a:t>6. Understand </a:t>
            </a:r>
            <a:r>
              <a:rPr lang="en-US" sz="1600" b="0" dirty="0"/>
              <a:t>the challenges and opportunities in municipal solid waste management</a:t>
            </a:r>
          </a:p>
        </p:txBody>
      </p:sp>
      <p:sp>
        <p:nvSpPr>
          <p:cNvPr id="16" name="Rectangle 15"/>
          <p:cNvSpPr/>
          <p:nvPr/>
        </p:nvSpPr>
        <p:spPr>
          <a:xfrm>
            <a:off x="182748" y="1980341"/>
            <a:ext cx="1573789" cy="338554"/>
          </a:xfrm>
          <a:prstGeom prst="rect">
            <a:avLst/>
          </a:prstGeom>
          <a:solidFill>
            <a:schemeClr val="accent6">
              <a:lumMod val="20000"/>
              <a:lumOff val="80000"/>
            </a:schemeClr>
          </a:solidFill>
        </p:spPr>
        <p:txBody>
          <a:bodyPr wrap="square">
            <a:spAutoFit/>
          </a:bodyPr>
          <a:lstStyle/>
          <a:p>
            <a:pPr algn="l" eaLnBrk="1" hangingPunct="1">
              <a:spcAft>
                <a:spcPts val="300"/>
              </a:spcAft>
            </a:pPr>
            <a:r>
              <a:rPr lang="en-US" sz="1600" b="0" dirty="0" smtClean="0"/>
              <a:t>Water</a:t>
            </a:r>
            <a:endParaRPr lang="en-US" sz="1600" b="0" dirty="0"/>
          </a:p>
        </p:txBody>
      </p:sp>
      <p:sp>
        <p:nvSpPr>
          <p:cNvPr id="17" name="Rectangle 16"/>
          <p:cNvSpPr/>
          <p:nvPr/>
        </p:nvSpPr>
        <p:spPr>
          <a:xfrm>
            <a:off x="177720" y="2809260"/>
            <a:ext cx="1582942" cy="338554"/>
          </a:xfrm>
          <a:prstGeom prst="rect">
            <a:avLst/>
          </a:prstGeom>
          <a:solidFill>
            <a:srgbClr val="FFFFCC"/>
          </a:solidFill>
        </p:spPr>
        <p:txBody>
          <a:bodyPr wrap="square">
            <a:spAutoFit/>
          </a:bodyPr>
          <a:lstStyle/>
          <a:p>
            <a:pPr algn="l" eaLnBrk="1" hangingPunct="1">
              <a:spcAft>
                <a:spcPts val="300"/>
              </a:spcAft>
            </a:pPr>
            <a:r>
              <a:rPr lang="en-US" sz="1600" b="0" dirty="0" smtClean="0"/>
              <a:t>Sanitation</a:t>
            </a:r>
            <a:endParaRPr lang="en-US" sz="1600" b="0" dirty="0"/>
          </a:p>
        </p:txBody>
      </p:sp>
      <p:sp>
        <p:nvSpPr>
          <p:cNvPr id="18" name="Rectangle 17"/>
          <p:cNvSpPr/>
          <p:nvPr/>
        </p:nvSpPr>
        <p:spPr>
          <a:xfrm>
            <a:off x="180746" y="3601348"/>
            <a:ext cx="1582942" cy="338554"/>
          </a:xfrm>
          <a:prstGeom prst="rect">
            <a:avLst/>
          </a:prstGeom>
          <a:solidFill>
            <a:srgbClr val="CCFF99"/>
          </a:solidFill>
        </p:spPr>
        <p:txBody>
          <a:bodyPr wrap="square">
            <a:spAutoFit/>
          </a:bodyPr>
          <a:lstStyle/>
          <a:p>
            <a:pPr algn="l" eaLnBrk="1" hangingPunct="1">
              <a:spcAft>
                <a:spcPts val="300"/>
              </a:spcAft>
            </a:pPr>
            <a:r>
              <a:rPr lang="en-US" sz="1600" b="0" dirty="0" smtClean="0"/>
              <a:t>Solid Waste</a:t>
            </a:r>
            <a:endParaRPr lang="en-US" sz="1600" b="0" dirty="0"/>
          </a:p>
        </p:txBody>
      </p:sp>
      <p:sp>
        <p:nvSpPr>
          <p:cNvPr id="19" name="TextBox 18"/>
          <p:cNvSpPr txBox="1"/>
          <p:nvPr/>
        </p:nvSpPr>
        <p:spPr>
          <a:xfrm>
            <a:off x="177721" y="1091330"/>
            <a:ext cx="1585968" cy="369332"/>
          </a:xfrm>
          <a:prstGeom prst="rect">
            <a:avLst/>
          </a:prstGeom>
          <a:solidFill>
            <a:schemeClr val="accent2">
              <a:lumMod val="75000"/>
            </a:schemeClr>
          </a:solidFill>
        </p:spPr>
        <p:txBody>
          <a:bodyPr wrap="square" rtlCol="0">
            <a:spAutoFit/>
          </a:bodyPr>
          <a:lstStyle/>
          <a:p>
            <a:r>
              <a:rPr lang="en-US" sz="1800" dirty="0" smtClean="0">
                <a:solidFill>
                  <a:schemeClr val="bg1"/>
                </a:solidFill>
              </a:rPr>
              <a:t>Overall</a:t>
            </a:r>
            <a:endParaRPr lang="de-CH" sz="1800" dirty="0">
              <a:solidFill>
                <a:schemeClr val="bg1"/>
              </a:solidFill>
            </a:endParaRPr>
          </a:p>
        </p:txBody>
      </p:sp>
      <p:sp>
        <p:nvSpPr>
          <p:cNvPr id="20" name="Text Box 17"/>
          <p:cNvSpPr txBox="1">
            <a:spLocks noChangeArrowheads="1"/>
          </p:cNvSpPr>
          <p:nvPr/>
        </p:nvSpPr>
        <p:spPr bwMode="auto">
          <a:xfrm>
            <a:off x="177720" y="4591805"/>
            <a:ext cx="1578817" cy="338554"/>
          </a:xfrm>
          <a:prstGeom prst="rect">
            <a:avLst/>
          </a:prstGeom>
          <a:solidFill>
            <a:srgbClr val="FFC000"/>
          </a:solidFill>
          <a:ln>
            <a:noFill/>
          </a:ln>
          <a:effectLst/>
          <a:extLst/>
        </p:spPr>
        <p:txBody>
          <a:bodyPr wrap="square">
            <a:spAutoFit/>
          </a:bodyPr>
          <a:lstStyle>
            <a:lvl1pPr>
              <a:defRPr sz="2500" b="1">
                <a:solidFill>
                  <a:schemeClr val="tx1"/>
                </a:solidFill>
                <a:latin typeface="Arial" charset="0"/>
                <a:cs typeface="Arial" charset="0"/>
              </a:defRPr>
            </a:lvl1pPr>
            <a:lvl2pPr marL="742950" indent="-285750">
              <a:defRPr sz="2500" b="1">
                <a:solidFill>
                  <a:schemeClr val="tx1"/>
                </a:solidFill>
                <a:latin typeface="Arial" charset="0"/>
                <a:cs typeface="Arial" charset="0"/>
              </a:defRPr>
            </a:lvl2pPr>
            <a:lvl3pPr marL="1143000" indent="-228600">
              <a:defRPr sz="2500" b="1">
                <a:solidFill>
                  <a:schemeClr val="tx1"/>
                </a:solidFill>
                <a:latin typeface="Arial" charset="0"/>
                <a:cs typeface="Arial" charset="0"/>
              </a:defRPr>
            </a:lvl3pPr>
            <a:lvl4pPr marL="1600200" indent="-228600">
              <a:defRPr sz="2500" b="1">
                <a:solidFill>
                  <a:schemeClr val="tx1"/>
                </a:solidFill>
                <a:latin typeface="Arial" charset="0"/>
                <a:cs typeface="Arial" charset="0"/>
              </a:defRPr>
            </a:lvl4pPr>
            <a:lvl5pPr marL="2057400" indent="-228600">
              <a:defRPr sz="2500" b="1">
                <a:solidFill>
                  <a:schemeClr val="tx1"/>
                </a:solidFill>
                <a:latin typeface="Arial" charset="0"/>
                <a:cs typeface="Arial" charset="0"/>
              </a:defRPr>
            </a:lvl5pPr>
            <a:lvl6pPr marL="2514600" indent="-228600" algn="r" eaLnBrk="0" fontAlgn="base" hangingPunct="0">
              <a:spcBef>
                <a:spcPct val="0"/>
              </a:spcBef>
              <a:spcAft>
                <a:spcPct val="0"/>
              </a:spcAft>
              <a:defRPr sz="2500" b="1">
                <a:solidFill>
                  <a:schemeClr val="tx1"/>
                </a:solidFill>
                <a:latin typeface="Arial" charset="0"/>
                <a:cs typeface="Arial" charset="0"/>
              </a:defRPr>
            </a:lvl6pPr>
            <a:lvl7pPr marL="2971800" indent="-228600" algn="r" eaLnBrk="0" fontAlgn="base" hangingPunct="0">
              <a:spcBef>
                <a:spcPct val="0"/>
              </a:spcBef>
              <a:spcAft>
                <a:spcPct val="0"/>
              </a:spcAft>
              <a:defRPr sz="2500" b="1">
                <a:solidFill>
                  <a:schemeClr val="tx1"/>
                </a:solidFill>
                <a:latin typeface="Arial" charset="0"/>
                <a:cs typeface="Arial" charset="0"/>
              </a:defRPr>
            </a:lvl7pPr>
            <a:lvl8pPr marL="3429000" indent="-228600" algn="r" eaLnBrk="0" fontAlgn="base" hangingPunct="0">
              <a:spcBef>
                <a:spcPct val="0"/>
              </a:spcBef>
              <a:spcAft>
                <a:spcPct val="0"/>
              </a:spcAft>
              <a:defRPr sz="2500" b="1">
                <a:solidFill>
                  <a:schemeClr val="tx1"/>
                </a:solidFill>
                <a:latin typeface="Arial" charset="0"/>
                <a:cs typeface="Arial" charset="0"/>
              </a:defRPr>
            </a:lvl8pPr>
            <a:lvl9pPr marL="3886200" indent="-228600" algn="r" eaLnBrk="0" fontAlgn="base" hangingPunct="0">
              <a:spcBef>
                <a:spcPct val="0"/>
              </a:spcBef>
              <a:spcAft>
                <a:spcPct val="0"/>
              </a:spcAft>
              <a:defRPr sz="2500" b="1">
                <a:solidFill>
                  <a:schemeClr val="tx1"/>
                </a:solidFill>
                <a:latin typeface="Arial" charset="0"/>
                <a:cs typeface="Arial" charset="0"/>
              </a:defRPr>
            </a:lvl9pPr>
          </a:lstStyle>
          <a:p>
            <a:pPr algn="ctr" eaLnBrk="1" hangingPunct="1">
              <a:spcAft>
                <a:spcPts val="300"/>
              </a:spcAft>
            </a:pPr>
            <a:r>
              <a:rPr lang="en-US" sz="1600" b="0" dirty="0" smtClean="0"/>
              <a:t>Group work</a:t>
            </a:r>
            <a:endParaRPr lang="en-US" sz="1600" b="0" dirty="0"/>
          </a:p>
        </p:txBody>
      </p:sp>
    </p:spTree>
    <p:extLst>
      <p:ext uri="{BB962C8B-B14F-4D97-AF65-F5344CB8AC3E}">
        <p14:creationId xmlns:p14="http://schemas.microsoft.com/office/powerpoint/2010/main" val="17358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7" grpId="0" animBg="1"/>
      <p:bldP spid="18"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Improved sanitation</a:t>
            </a:r>
            <a:endParaRPr lang="en-US" altLang="en-US" sz="2500" b="1" dirty="0">
              <a:solidFill>
                <a:schemeClr val="accent6">
                  <a:lumMod val="20000"/>
                  <a:lumOff val="80000"/>
                </a:schemeClr>
              </a:solidFill>
            </a:endParaRP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8476" y="1275606"/>
            <a:ext cx="3111733" cy="320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1843" t="1835" r="11502" b="58716"/>
          <a:stretch/>
        </p:blipFill>
        <p:spPr>
          <a:xfrm>
            <a:off x="3851920" y="1492250"/>
            <a:ext cx="3923928" cy="2909118"/>
          </a:xfrm>
          <a:prstGeom prst="rect">
            <a:avLst/>
          </a:prstGeom>
        </p:spPr>
      </p:pic>
    </p:spTree>
    <p:extLst>
      <p:ext uri="{BB962C8B-B14F-4D97-AF65-F5344CB8AC3E}">
        <p14:creationId xmlns:p14="http://schemas.microsoft.com/office/powerpoint/2010/main" val="2916814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268" y="2355850"/>
            <a:ext cx="7200000" cy="324000"/>
          </a:xfrm>
        </p:spPr>
        <p:txBody>
          <a:bodyPr>
            <a:normAutofit fontScale="90000"/>
          </a:bodyPr>
          <a:lstStyle/>
          <a:p>
            <a:pPr algn="r"/>
            <a:r>
              <a:rPr lang="de-CH" dirty="0" smtClean="0"/>
              <a:t>Part IV – Semester Group Work</a:t>
            </a:r>
            <a:endParaRPr lang="de-CH" dirty="0"/>
          </a:p>
        </p:txBody>
      </p:sp>
    </p:spTree>
    <p:extLst>
      <p:ext uri="{BB962C8B-B14F-4D97-AF65-F5344CB8AC3E}">
        <p14:creationId xmlns:p14="http://schemas.microsoft.com/office/powerpoint/2010/main" val="1182945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7292"/>
          <a:stretch/>
        </p:blipFill>
        <p:spPr>
          <a:xfrm>
            <a:off x="-468560" y="0"/>
            <a:ext cx="9925676" cy="5143500"/>
          </a:xfrm>
          <a:prstGeom prst="rect">
            <a:avLst/>
          </a:prstGeom>
        </p:spPr>
      </p:pic>
      <p:sp>
        <p:nvSpPr>
          <p:cNvPr id="3" name="Text Box 5"/>
          <p:cNvSpPr txBox="1">
            <a:spLocks noChangeArrowheads="1"/>
          </p:cNvSpPr>
          <p:nvPr/>
        </p:nvSpPr>
        <p:spPr bwMode="auto">
          <a:xfrm>
            <a:off x="467544" y="1107912"/>
            <a:ext cx="6912768"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Case Study: </a:t>
            </a:r>
            <a:r>
              <a:rPr lang="en-US" altLang="en-US" sz="2500" b="1" dirty="0" err="1" smtClean="0">
                <a:solidFill>
                  <a:schemeClr val="accent6">
                    <a:lumMod val="20000"/>
                    <a:lumOff val="80000"/>
                  </a:schemeClr>
                </a:solidFill>
              </a:rPr>
              <a:t>Wobulenzi</a:t>
            </a:r>
            <a:r>
              <a:rPr lang="en-US" altLang="en-US" sz="2500" b="1" dirty="0" smtClean="0">
                <a:solidFill>
                  <a:schemeClr val="accent6">
                    <a:lumMod val="20000"/>
                    <a:lumOff val="80000"/>
                  </a:schemeClr>
                </a:solidFill>
              </a:rPr>
              <a:t>, Uganda</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3789919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184476" y="2054693"/>
            <a:ext cx="2099492" cy="296532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stretch>
            <a:fillRect/>
          </a:stretch>
        </p:blipFill>
        <p:spPr>
          <a:xfrm>
            <a:off x="1187624" y="1643036"/>
            <a:ext cx="2044813" cy="2872930"/>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sz="half" idx="2"/>
          </p:nvPr>
        </p:nvSpPr>
        <p:spPr/>
        <p:txBody>
          <a:bodyPr>
            <a:normAutofit/>
          </a:bodyPr>
          <a:lstStyle/>
          <a:p>
            <a:r>
              <a:rPr lang="de-CH" dirty="0"/>
              <a:t>General </a:t>
            </a:r>
            <a:r>
              <a:rPr lang="de-CH" dirty="0" err="1"/>
              <a:t>assignment</a:t>
            </a:r>
            <a:r>
              <a:rPr lang="de-CH" dirty="0"/>
              <a:t> </a:t>
            </a:r>
            <a:r>
              <a:rPr lang="de-CH" dirty="0" err="1"/>
              <a:t>overview</a:t>
            </a:r>
            <a:endParaRPr lang="de-CH" dirty="0"/>
          </a:p>
          <a:p>
            <a:r>
              <a:rPr lang="de-CH" dirty="0" smtClean="0"/>
              <a:t>Background </a:t>
            </a:r>
            <a:r>
              <a:rPr lang="de-CH" dirty="0" err="1" smtClean="0"/>
              <a:t>info</a:t>
            </a:r>
            <a:r>
              <a:rPr lang="de-CH" dirty="0" smtClean="0"/>
              <a:t> </a:t>
            </a:r>
            <a:r>
              <a:rPr lang="de-CH" dirty="0"/>
              <a:t>on </a:t>
            </a:r>
            <a:r>
              <a:rPr lang="de-CH" dirty="0" err="1" smtClean="0"/>
              <a:t>Wobulenzi</a:t>
            </a:r>
            <a:endParaRPr lang="de-CH" dirty="0"/>
          </a:p>
          <a:p>
            <a:r>
              <a:rPr lang="de-CH" dirty="0" err="1"/>
              <a:t>Sectorial</a:t>
            </a:r>
            <a:r>
              <a:rPr lang="de-CH" dirty="0"/>
              <a:t> </a:t>
            </a:r>
            <a:r>
              <a:rPr lang="de-CH" dirty="0" err="1"/>
              <a:t>analysis</a:t>
            </a:r>
            <a:r>
              <a:rPr lang="de-CH" dirty="0"/>
              <a:t>: </a:t>
            </a:r>
          </a:p>
          <a:p>
            <a:pPr lvl="1">
              <a:buFont typeface="Symbol" panose="05050102010706020507" pitchFamily="18" charset="2"/>
              <a:buChar char="-"/>
            </a:pPr>
            <a:r>
              <a:rPr lang="de-CH" sz="1600" dirty="0" err="1"/>
              <a:t>Water</a:t>
            </a:r>
            <a:r>
              <a:rPr lang="de-CH" sz="1600" dirty="0"/>
              <a:t> </a:t>
            </a:r>
            <a:r>
              <a:rPr lang="de-CH" sz="1600" dirty="0" err="1"/>
              <a:t>supply</a:t>
            </a:r>
            <a:endParaRPr lang="de-CH" sz="1600" dirty="0"/>
          </a:p>
          <a:p>
            <a:pPr lvl="1">
              <a:buFont typeface="Symbol" panose="05050102010706020507" pitchFamily="18" charset="2"/>
              <a:buChar char="-"/>
            </a:pPr>
            <a:r>
              <a:rPr lang="de-CH" sz="1600" dirty="0" err="1"/>
              <a:t>Sanitation</a:t>
            </a:r>
            <a:endParaRPr lang="de-CH" sz="1600" dirty="0"/>
          </a:p>
          <a:p>
            <a:pPr lvl="1">
              <a:buFont typeface="Symbol" panose="05050102010706020507" pitchFamily="18" charset="2"/>
              <a:buChar char="-"/>
            </a:pPr>
            <a:r>
              <a:rPr lang="de-CH" sz="1600" dirty="0"/>
              <a:t>Solid </a:t>
            </a:r>
            <a:r>
              <a:rPr lang="de-CH" sz="1600" dirty="0" err="1"/>
              <a:t>waste</a:t>
            </a:r>
            <a:r>
              <a:rPr lang="de-CH" sz="1600" dirty="0"/>
              <a:t> </a:t>
            </a:r>
            <a:r>
              <a:rPr lang="de-CH" sz="1600" dirty="0" err="1"/>
              <a:t>management</a:t>
            </a:r>
            <a:r>
              <a:rPr lang="de-CH" sz="1600" dirty="0"/>
              <a:t> </a:t>
            </a:r>
          </a:p>
          <a:p>
            <a:pPr lvl="1">
              <a:buFont typeface="Symbol" panose="05050102010706020507" pitchFamily="18" charset="2"/>
              <a:buChar char="-"/>
            </a:pPr>
            <a:r>
              <a:rPr lang="de-CH" sz="1600" dirty="0"/>
              <a:t>Interlinkages</a:t>
            </a:r>
          </a:p>
          <a:p>
            <a:endParaRPr lang="de-CH" dirty="0"/>
          </a:p>
          <a:p>
            <a:r>
              <a:rPr lang="de-CH" dirty="0"/>
              <a:t>Appendix</a:t>
            </a:r>
          </a:p>
          <a:p>
            <a:pPr lvl="1">
              <a:buFont typeface="Symbol" panose="05050102010706020507" pitchFamily="18" charset="2"/>
              <a:buChar char="-"/>
            </a:pPr>
            <a:r>
              <a:rPr lang="de-CH" sz="1600" dirty="0" err="1"/>
              <a:t>Maps</a:t>
            </a:r>
            <a:endParaRPr lang="de-CH" sz="1600" dirty="0"/>
          </a:p>
          <a:p>
            <a:pPr lvl="1">
              <a:buFont typeface="Symbol" panose="05050102010706020507" pitchFamily="18" charset="2"/>
              <a:buChar char="-"/>
            </a:pPr>
            <a:r>
              <a:rPr lang="de-CH" sz="1600" dirty="0"/>
              <a:t>Flow </a:t>
            </a:r>
            <a:r>
              <a:rPr lang="de-CH" sz="1600" dirty="0" err="1"/>
              <a:t>diagrams</a:t>
            </a:r>
            <a:endParaRPr lang="de-CH" sz="1600" dirty="0"/>
          </a:p>
          <a:p>
            <a:endParaRPr lang="de-CH" dirty="0"/>
          </a:p>
        </p:txBody>
      </p:sp>
      <p:pic>
        <p:nvPicPr>
          <p:cNvPr id="7" name="Picture 6"/>
          <p:cNvPicPr>
            <a:picLocks noChangeAspect="1"/>
          </p:cNvPicPr>
          <p:nvPr/>
        </p:nvPicPr>
        <p:blipFill>
          <a:blip r:embed="rId4"/>
          <a:stretch>
            <a:fillRect/>
          </a:stretch>
        </p:blipFill>
        <p:spPr>
          <a:xfrm>
            <a:off x="161860" y="1160086"/>
            <a:ext cx="2092555" cy="2955531"/>
          </a:xfrm>
          <a:prstGeom prst="rect">
            <a:avLst/>
          </a:prstGeom>
          <a:effectLst>
            <a:outerShdw blurRad="50800" dist="38100" dir="2700000" algn="tl" rotWithShape="0">
              <a:prstClr val="black">
                <a:alpha val="40000"/>
              </a:prstClr>
            </a:outerShdw>
          </a:effectLst>
        </p:spPr>
      </p:pic>
      <p:sp>
        <p:nvSpPr>
          <p:cNvPr id="10"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Group assignment: Handout</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33085753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9388" y="1491630"/>
            <a:ext cx="8640612" cy="3456384"/>
          </a:xfrm>
        </p:spPr>
        <p:txBody>
          <a:bodyPr>
            <a:normAutofit/>
          </a:bodyPr>
          <a:lstStyle/>
          <a:p>
            <a:pPr marL="457200" indent="-457200">
              <a:buFont typeface="+mj-lt"/>
              <a:buAutoNum type="arabicPeriod"/>
            </a:pPr>
            <a:r>
              <a:rPr lang="en-US" dirty="0"/>
              <a:t>Develop a decentralized </a:t>
            </a:r>
            <a:r>
              <a:rPr lang="en-US" u="sng" dirty="0">
                <a:solidFill>
                  <a:srgbClr val="0070C0"/>
                </a:solidFill>
              </a:rPr>
              <a:t>water access </a:t>
            </a:r>
            <a:r>
              <a:rPr lang="en-US" dirty="0"/>
              <a:t>and distribution approach (treatment &amp; sales) for the project </a:t>
            </a:r>
            <a:r>
              <a:rPr lang="en-US" dirty="0" smtClean="0"/>
              <a:t>area</a:t>
            </a:r>
          </a:p>
          <a:p>
            <a:pPr marL="457200" indent="-457200">
              <a:buFont typeface="+mj-lt"/>
              <a:buAutoNum type="arabicPeriod"/>
            </a:pPr>
            <a:endParaRPr lang="de-CH" dirty="0"/>
          </a:p>
          <a:p>
            <a:pPr marL="457200" indent="-457200">
              <a:buFont typeface="+mj-lt"/>
              <a:buAutoNum type="arabicPeriod"/>
            </a:pPr>
            <a:r>
              <a:rPr lang="en-US" dirty="0"/>
              <a:t>Design a small-scale </a:t>
            </a:r>
            <a:r>
              <a:rPr lang="en-US" u="sng" dirty="0">
                <a:solidFill>
                  <a:srgbClr val="7F6723"/>
                </a:solidFill>
              </a:rPr>
              <a:t>sanitation solution </a:t>
            </a:r>
            <a:r>
              <a:rPr lang="en-US" dirty="0"/>
              <a:t>for the project </a:t>
            </a:r>
            <a:r>
              <a:rPr lang="en-US" dirty="0" smtClean="0"/>
              <a:t>area</a:t>
            </a:r>
          </a:p>
          <a:p>
            <a:pPr marL="457200" indent="-457200">
              <a:buFont typeface="+mj-lt"/>
              <a:buAutoNum type="arabicPeriod"/>
            </a:pPr>
            <a:endParaRPr lang="en-GB" dirty="0"/>
          </a:p>
          <a:p>
            <a:pPr marL="457200" indent="-457200">
              <a:buFont typeface="+mj-lt"/>
              <a:buAutoNum type="arabicPeriod"/>
            </a:pPr>
            <a:r>
              <a:rPr lang="en-US" dirty="0"/>
              <a:t>Develop a business and operational plan for a small enterprise to manage </a:t>
            </a:r>
            <a:r>
              <a:rPr lang="en-US" u="sng" dirty="0">
                <a:solidFill>
                  <a:srgbClr val="CC6600"/>
                </a:solidFill>
              </a:rPr>
              <a:t>solid waste </a:t>
            </a:r>
            <a:r>
              <a:rPr lang="en-US" dirty="0"/>
              <a:t>in this </a:t>
            </a:r>
            <a:r>
              <a:rPr lang="en-US" dirty="0" smtClean="0"/>
              <a:t>community</a:t>
            </a:r>
          </a:p>
          <a:p>
            <a:pPr marL="457200" indent="-457200">
              <a:buFont typeface="+mj-lt"/>
              <a:buAutoNum type="arabicPeriod"/>
            </a:pPr>
            <a:endParaRPr lang="en-GB" dirty="0"/>
          </a:p>
          <a:p>
            <a:pPr marL="457200" indent="-457200">
              <a:buFont typeface="+mj-lt"/>
              <a:buAutoNum type="arabicPeriod"/>
            </a:pPr>
            <a:r>
              <a:rPr lang="en-US" dirty="0"/>
              <a:t>Critically reflect on the limitations of the proposed solutions in task 1-3 and discuss the possibility of combining some solutions into an integrated system</a:t>
            </a:r>
            <a:endParaRPr lang="en-GB" dirty="0"/>
          </a:p>
          <a:p>
            <a:endParaRPr lang="de-CH" dirty="0"/>
          </a:p>
        </p:txBody>
      </p:sp>
      <p:sp>
        <p:nvSpPr>
          <p:cNvPr id="7"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Tasks</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1524829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lnSpcReduction="10000"/>
          </a:bodyPr>
          <a:lstStyle/>
          <a:p>
            <a:r>
              <a:rPr lang="en-US" dirty="0"/>
              <a:t>Water Service Access:</a:t>
            </a:r>
          </a:p>
          <a:p>
            <a:pPr lvl="1">
              <a:buFont typeface="Symbol" panose="05050102010706020507" pitchFamily="18" charset="2"/>
              <a:buChar char="-"/>
            </a:pPr>
            <a:r>
              <a:rPr lang="en-US" sz="1600" dirty="0"/>
              <a:t>Piped water: 44.2%</a:t>
            </a:r>
          </a:p>
          <a:p>
            <a:pPr lvl="1">
              <a:buFont typeface="Symbol" panose="05050102010706020507" pitchFamily="18" charset="2"/>
              <a:buChar char="-"/>
            </a:pPr>
            <a:r>
              <a:rPr lang="en-US" sz="1600" dirty="0"/>
              <a:t>Yard connections: 22.6%</a:t>
            </a:r>
          </a:p>
          <a:p>
            <a:pPr lvl="1">
              <a:buFont typeface="Symbol" panose="05050102010706020507" pitchFamily="18" charset="2"/>
              <a:buChar char="-"/>
            </a:pPr>
            <a:r>
              <a:rPr lang="en-US" sz="1600" dirty="0"/>
              <a:t>PSPs: 21.6</a:t>
            </a:r>
            <a:r>
              <a:rPr lang="en-US" sz="1600" dirty="0" smtClean="0"/>
              <a:t>%</a:t>
            </a:r>
          </a:p>
          <a:p>
            <a:pPr marL="457200" lvl="1" indent="0">
              <a:buNone/>
            </a:pPr>
            <a:endParaRPr lang="en-US" sz="1600" dirty="0"/>
          </a:p>
          <a:p>
            <a:r>
              <a:rPr lang="en-US" dirty="0"/>
              <a:t>Half of households have basic service</a:t>
            </a:r>
          </a:p>
          <a:p>
            <a:r>
              <a:rPr lang="en-US" dirty="0"/>
              <a:t>Regular supply interruptions</a:t>
            </a:r>
          </a:p>
          <a:p>
            <a:r>
              <a:rPr lang="en-US" dirty="0"/>
              <a:t>Inadequate chlorine dosing → E. coli contamination</a:t>
            </a:r>
          </a:p>
          <a:p>
            <a:r>
              <a:rPr lang="en-US" dirty="0"/>
              <a:t>Dirty storage containers → </a:t>
            </a:r>
            <a:r>
              <a:rPr lang="en-US" dirty="0" smtClean="0"/>
              <a:t>Recon-</a:t>
            </a:r>
            <a:r>
              <a:rPr lang="en-US" dirty="0" err="1" smtClean="0"/>
              <a:t>tamination</a:t>
            </a:r>
            <a:r>
              <a:rPr lang="en-US" dirty="0"/>
              <a:t>!</a:t>
            </a:r>
          </a:p>
          <a:p>
            <a:endParaRPr lang="de-CH" dirty="0"/>
          </a:p>
        </p:txBody>
      </p:sp>
      <p:sp>
        <p:nvSpPr>
          <p:cNvPr id="6" name="Slide Number Placeholder 5"/>
          <p:cNvSpPr>
            <a:spLocks noGrp="1"/>
          </p:cNvSpPr>
          <p:nvPr>
            <p:ph type="sldNum" sz="quarter" idx="12"/>
          </p:nvPr>
        </p:nvSpPr>
        <p:spPr/>
        <p:txBody>
          <a:bodyPr/>
          <a:lstStyle/>
          <a:p>
            <a:fld id="{54543CB6-FA17-4D41-B947-609ACDD8DA3C}" type="slidenum">
              <a:rPr lang="de-DE" smtClean="0"/>
              <a:t>45</a:t>
            </a:fld>
            <a:endParaRPr lang="de-DE" dirty="0"/>
          </a:p>
        </p:txBody>
      </p:sp>
      <p:sp>
        <p:nvSpPr>
          <p:cNvPr id="7"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Water supply</a:t>
            </a:r>
            <a:endParaRPr lang="en-US" altLang="en-US" sz="2500" b="1" dirty="0">
              <a:solidFill>
                <a:schemeClr val="accent6">
                  <a:lumMod val="20000"/>
                  <a:lumOff val="80000"/>
                </a:schemeClr>
              </a:solidFill>
            </a:endParaRPr>
          </a:p>
        </p:txBody>
      </p:sp>
      <p:pic>
        <p:nvPicPr>
          <p:cNvPr id="8" name="Image 4" descr="Une image contenant texte, capture d’écran, Police, diagramme&#10;&#10;Description générée automatiquement">
            <a:extLst>
              <a:ext uri="{FF2B5EF4-FFF2-40B4-BE49-F238E27FC236}">
                <a16:creationId xmlns:a16="http://schemas.microsoft.com/office/drawing/2014/main" id="{E6E340EB-B615-7DBF-A3AA-EBF52C4635A4}"/>
              </a:ext>
            </a:extLst>
          </p:cNvPr>
          <p:cNvPicPr>
            <a:picLocks noChangeAspect="1"/>
          </p:cNvPicPr>
          <p:nvPr/>
        </p:nvPicPr>
        <p:blipFill>
          <a:blip r:embed="rId3"/>
          <a:srcRect t="7729"/>
          <a:stretch/>
        </p:blipFill>
        <p:spPr bwMode="auto">
          <a:xfrm>
            <a:off x="4572992" y="1492250"/>
            <a:ext cx="3978928" cy="3457191"/>
          </a:xfrm>
          <a:prstGeom prst="rect">
            <a:avLst/>
          </a:prstGeom>
          <a:ln>
            <a:noFill/>
          </a:ln>
        </p:spPr>
      </p:pic>
      <p:sp>
        <p:nvSpPr>
          <p:cNvPr id="9" name="Content Placeholder 6">
            <a:extLst>
              <a:ext uri="{FF2B5EF4-FFF2-40B4-BE49-F238E27FC236}">
                <a16:creationId xmlns:a16="http://schemas.microsoft.com/office/drawing/2014/main" id="{4FE993CD-317B-190A-AF5A-B1F7B9ECD017}"/>
              </a:ext>
            </a:extLst>
          </p:cNvPr>
          <p:cNvSpPr txBox="1">
            <a:spLocks/>
          </p:cNvSpPr>
          <p:nvPr/>
        </p:nvSpPr>
        <p:spPr>
          <a:xfrm rot="16200000">
            <a:off x="7731368" y="3714769"/>
            <a:ext cx="2160240" cy="306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latin typeface="Arial" panose="020B0604020202020204" pitchFamily="34" charset="0"/>
                <a:ea typeface="Calibri" panose="020F0502020204030204" pitchFamily="34" charset="0"/>
                <a:cs typeface="Times New Roman" panose="02020603050405020304" pitchFamily="18" charset="0"/>
              </a:rPr>
              <a:t>Water JMP Ladder</a:t>
            </a:r>
            <a:endParaRPr lang="fr-CH" sz="1400" dirty="0">
              <a:latin typeface="Arial" panose="020B0604020202020204" pitchFamily="34" charset="0"/>
              <a:ea typeface="Calibri" panose="020F0502020204030204" pitchFamily="34" charset="0"/>
              <a:cs typeface="Times New Roman" panose="02020603050405020304" pitchFamily="18" charset="0"/>
            </a:endParaRPr>
          </a:p>
          <a:p>
            <a:pPr algn="ctr"/>
            <a:endParaRPr lang="de-CH" sz="1400" dirty="0"/>
          </a:p>
        </p:txBody>
      </p:sp>
    </p:spTree>
    <p:extLst>
      <p:ext uri="{BB962C8B-B14F-4D97-AF65-F5344CB8AC3E}">
        <p14:creationId xmlns:p14="http://schemas.microsoft.com/office/powerpoint/2010/main" val="5692839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328235" y="4713257"/>
            <a:ext cx="3878663" cy="267431"/>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400" dirty="0" smtClean="0">
                <a:latin typeface="Arial" panose="020B0604020202020204" pitchFamily="34" charset="0"/>
                <a:ea typeface="Calibri" panose="020F0502020204030204" pitchFamily="34" charset="0"/>
                <a:cs typeface="Times New Roman" panose="02020603050405020304" pitchFamily="18" charset="0"/>
              </a:rPr>
              <a:t>Public Stand Pipes (PSPs) with taps</a:t>
            </a:r>
            <a:r>
              <a:rPr lang="fr-CH" sz="1400" dirty="0" smtClean="0"/>
              <a:t> </a:t>
            </a:r>
            <a:endParaRPr lang="de-CH" sz="1400" dirty="0"/>
          </a:p>
        </p:txBody>
      </p:sp>
      <p:sp>
        <p:nvSpPr>
          <p:cNvPr id="8" name="Content Placeholder 6"/>
          <p:cNvSpPr txBox="1">
            <a:spLocks/>
          </p:cNvSpPr>
          <p:nvPr/>
        </p:nvSpPr>
        <p:spPr>
          <a:xfrm>
            <a:off x="4580393" y="4713257"/>
            <a:ext cx="4303695" cy="267431"/>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400" dirty="0" smtClean="0">
                <a:latin typeface="Arial" panose="020B0604020202020204" pitchFamily="34" charset="0"/>
                <a:ea typeface="Calibri" panose="020F0502020204030204" pitchFamily="34" charset="0"/>
                <a:cs typeface="Times New Roman" panose="02020603050405020304" pitchFamily="18" charset="0"/>
              </a:rPr>
              <a:t>Water from borehole with a pump</a:t>
            </a:r>
            <a:endParaRPr lang="fr-CH" sz="1400" dirty="0" smtClean="0">
              <a:latin typeface="Arial" panose="020B0604020202020204" pitchFamily="34" charset="0"/>
              <a:ea typeface="Calibri" panose="020F0502020204030204" pitchFamily="34" charset="0"/>
              <a:cs typeface="Times New Roman" panose="02020603050405020304" pitchFamily="18" charset="0"/>
            </a:endParaRPr>
          </a:p>
          <a:p>
            <a:pPr algn="ctr"/>
            <a:endParaRPr lang="de-CH" sz="1400" dirty="0"/>
          </a:p>
        </p:txBody>
      </p:sp>
      <p:pic>
        <p:nvPicPr>
          <p:cNvPr id="9" name="Espace réservé du contenu 8" descr="Une image contenant plein air, sol, arbre, ciel&#10;&#10;Description générée automatiquement">
            <a:extLst>
              <a:ext uri="{FF2B5EF4-FFF2-40B4-BE49-F238E27FC236}">
                <a16:creationId xmlns:a16="http://schemas.microsoft.com/office/drawing/2014/main" id="{EFB36FC4-1149-00AB-7324-12FEA065DF2A}"/>
              </a:ext>
            </a:extLst>
          </p:cNvPr>
          <p:cNvPicPr>
            <a:picLocks noChangeAspect="1"/>
          </p:cNvPicPr>
          <p:nvPr/>
        </p:nvPicPr>
        <p:blipFill rotWithShape="1">
          <a:blip r:embed="rId3"/>
          <a:srcRect l="36346" r="3121"/>
          <a:stretch/>
        </p:blipFill>
        <p:spPr bwMode="auto">
          <a:xfrm>
            <a:off x="4644009" y="1564599"/>
            <a:ext cx="4176464" cy="3110897"/>
          </a:xfrm>
          <a:prstGeom prst="rect">
            <a:avLst/>
          </a:prstGeom>
          <a:ln>
            <a:noFill/>
          </a:ln>
          <a:effectLst>
            <a:outerShdw blurRad="50800" dist="38100" dir="2700000" algn="tl" rotWithShape="0">
              <a:prstClr val="black">
                <a:alpha val="40000"/>
              </a:prstClr>
            </a:outerShdw>
          </a:effectLst>
        </p:spPr>
      </p:pic>
      <p:pic>
        <p:nvPicPr>
          <p:cNvPr id="10" name="Espace réservé du contenu 9" descr="Une image contenant sol, Matériau composite, bâtiment, propriété&#10;&#10;Description générée automatiquement">
            <a:extLst>
              <a:ext uri="{FF2B5EF4-FFF2-40B4-BE49-F238E27FC236}">
                <a16:creationId xmlns:a16="http://schemas.microsoft.com/office/drawing/2014/main" id="{33EC2F54-C513-BDEE-A72B-2D2A3241523C}"/>
              </a:ext>
            </a:extLst>
          </p:cNvPr>
          <p:cNvPicPr>
            <a:picLocks noChangeAspect="1"/>
          </p:cNvPicPr>
          <p:nvPr/>
        </p:nvPicPr>
        <p:blipFill rotWithShape="1">
          <a:blip r:embed="rId4"/>
          <a:srcRect l="7562" t="26491" b="21791"/>
          <a:stretch/>
        </p:blipFill>
        <p:spPr bwMode="auto">
          <a:xfrm>
            <a:off x="179511" y="1563638"/>
            <a:ext cx="4176113" cy="3111857"/>
          </a:xfrm>
          <a:prstGeom prst="rect">
            <a:avLst/>
          </a:prstGeom>
          <a:ln>
            <a:noFill/>
          </a:ln>
          <a:effectLst>
            <a:outerShdw blurRad="50800" dist="38100" dir="2700000" algn="tl" rotWithShape="0">
              <a:prstClr val="black">
                <a:alpha val="40000"/>
              </a:prstClr>
            </a:outerShdw>
          </a:effectLst>
        </p:spPr>
      </p:pic>
      <p:sp>
        <p:nvSpPr>
          <p:cNvPr id="11"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Water supply</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482904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descr="Une image contenant texte, capture d’écran, Police, diagramme&#10;&#10;Description générée automatiquement">
            <a:extLst>
              <a:ext uri="{FF2B5EF4-FFF2-40B4-BE49-F238E27FC236}">
                <a16:creationId xmlns:a16="http://schemas.microsoft.com/office/drawing/2014/main" id="{1F7BAD3F-66B4-63B8-CA57-9187E71034D1}"/>
              </a:ext>
            </a:extLst>
          </p:cNvPr>
          <p:cNvPicPr>
            <a:picLocks noChangeAspect="1"/>
          </p:cNvPicPr>
          <p:nvPr/>
        </p:nvPicPr>
        <p:blipFill>
          <a:blip r:embed="rId3"/>
          <a:srcRect t="7985"/>
          <a:stretch/>
        </p:blipFill>
        <p:spPr bwMode="auto">
          <a:xfrm>
            <a:off x="4538924" y="1492250"/>
            <a:ext cx="4012996" cy="3611112"/>
          </a:xfrm>
          <a:prstGeom prst="rect">
            <a:avLst/>
          </a:prstGeom>
          <a:ln>
            <a:noFill/>
          </a:ln>
        </p:spPr>
      </p:pic>
      <p:sp>
        <p:nvSpPr>
          <p:cNvPr id="2" name="Content Placeholder 1"/>
          <p:cNvSpPr>
            <a:spLocks noGrp="1"/>
          </p:cNvSpPr>
          <p:nvPr>
            <p:ph sz="half" idx="1"/>
          </p:nvPr>
        </p:nvSpPr>
        <p:spPr/>
        <p:txBody>
          <a:bodyPr>
            <a:normAutofit/>
          </a:bodyPr>
          <a:lstStyle/>
          <a:p>
            <a:r>
              <a:rPr lang="en-US" dirty="0" smtClean="0"/>
              <a:t>Simple pit latrines</a:t>
            </a:r>
            <a:endParaRPr lang="en-US" dirty="0"/>
          </a:p>
          <a:p>
            <a:pPr lvl="1">
              <a:buFont typeface="Symbol" panose="05050102010706020507" pitchFamily="18" charset="2"/>
              <a:buChar char="-"/>
            </a:pPr>
            <a:r>
              <a:rPr lang="en-US" sz="1600" dirty="0"/>
              <a:t>predominant sanitation facility</a:t>
            </a:r>
          </a:p>
          <a:p>
            <a:pPr lvl="1">
              <a:buFont typeface="Symbol" panose="05050102010706020507" pitchFamily="18" charset="2"/>
              <a:buChar char="-"/>
            </a:pPr>
            <a:r>
              <a:rPr lang="en-US" sz="1600" dirty="0" smtClean="0"/>
              <a:t>are </a:t>
            </a:r>
            <a:r>
              <a:rPr lang="en-US" sz="1600" dirty="0"/>
              <a:t>unlined and only 22% are fully </a:t>
            </a:r>
            <a:r>
              <a:rPr lang="en-US" sz="1600" dirty="0" smtClean="0"/>
              <a:t>lined</a:t>
            </a:r>
          </a:p>
          <a:p>
            <a:pPr lvl="1">
              <a:buFont typeface="Symbol" panose="05050102010706020507" pitchFamily="18" charset="2"/>
              <a:buChar char="-"/>
            </a:pPr>
            <a:endParaRPr lang="en-US" sz="1600" dirty="0"/>
          </a:p>
          <a:p>
            <a:r>
              <a:rPr lang="en-US" dirty="0"/>
              <a:t>Limited emptying services: only 3% emptied   </a:t>
            </a:r>
          </a:p>
          <a:p>
            <a:r>
              <a:rPr lang="en-US" dirty="0"/>
              <a:t>Underutilized </a:t>
            </a:r>
            <a:r>
              <a:rPr lang="en-US" dirty="0" err="1" smtClean="0"/>
              <a:t>Faecal</a:t>
            </a:r>
            <a:r>
              <a:rPr lang="en-US" dirty="0" smtClean="0"/>
              <a:t> Sludge Treatment Plant (FSTP)</a:t>
            </a:r>
            <a:endParaRPr lang="en-US" dirty="0"/>
          </a:p>
          <a:p>
            <a:endParaRPr lang="de-CH" dirty="0"/>
          </a:p>
        </p:txBody>
      </p:sp>
      <p:sp>
        <p:nvSpPr>
          <p:cNvPr id="7"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Sanitation</a:t>
            </a:r>
            <a:endParaRPr lang="en-US" altLang="en-US" sz="2500" b="1" dirty="0">
              <a:solidFill>
                <a:schemeClr val="accent6">
                  <a:lumMod val="20000"/>
                  <a:lumOff val="80000"/>
                </a:schemeClr>
              </a:solidFill>
            </a:endParaRPr>
          </a:p>
        </p:txBody>
      </p:sp>
      <p:sp>
        <p:nvSpPr>
          <p:cNvPr id="9" name="Content Placeholder 6">
            <a:extLst>
              <a:ext uri="{FF2B5EF4-FFF2-40B4-BE49-F238E27FC236}">
                <a16:creationId xmlns:a16="http://schemas.microsoft.com/office/drawing/2014/main" id="{4FE993CD-317B-190A-AF5A-B1F7B9ECD017}"/>
              </a:ext>
            </a:extLst>
          </p:cNvPr>
          <p:cNvSpPr txBox="1">
            <a:spLocks/>
          </p:cNvSpPr>
          <p:nvPr/>
        </p:nvSpPr>
        <p:spPr>
          <a:xfrm rot="16200000">
            <a:off x="7731368" y="3714769"/>
            <a:ext cx="2160240" cy="306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smtClean="0">
                <a:latin typeface="Arial" panose="020B0604020202020204" pitchFamily="34" charset="0"/>
                <a:ea typeface="Calibri" panose="020F0502020204030204" pitchFamily="34" charset="0"/>
                <a:cs typeface="Times New Roman" panose="02020603050405020304" pitchFamily="18" charset="0"/>
              </a:rPr>
              <a:t>Sanitation </a:t>
            </a:r>
            <a:r>
              <a:rPr lang="en-GB" sz="1400" dirty="0">
                <a:latin typeface="Arial" panose="020B0604020202020204" pitchFamily="34" charset="0"/>
                <a:ea typeface="Calibri" panose="020F0502020204030204" pitchFamily="34" charset="0"/>
                <a:cs typeface="Times New Roman" panose="02020603050405020304" pitchFamily="18" charset="0"/>
              </a:rPr>
              <a:t>JMP Ladder</a:t>
            </a:r>
            <a:endParaRPr lang="fr-CH" sz="1400" dirty="0">
              <a:latin typeface="Arial" panose="020B0604020202020204" pitchFamily="34" charset="0"/>
              <a:ea typeface="Calibri" panose="020F0502020204030204" pitchFamily="34" charset="0"/>
              <a:cs typeface="Times New Roman" panose="02020603050405020304" pitchFamily="18" charset="0"/>
            </a:endParaRPr>
          </a:p>
          <a:p>
            <a:pPr algn="ctr"/>
            <a:endParaRPr lang="de-CH" sz="1400" dirty="0"/>
          </a:p>
        </p:txBody>
      </p:sp>
    </p:spTree>
    <p:extLst>
      <p:ext uri="{BB962C8B-B14F-4D97-AF65-F5344CB8AC3E}">
        <p14:creationId xmlns:p14="http://schemas.microsoft.com/office/powerpoint/2010/main" val="31412131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4" descr="Une image contenant intérieur, mur, Appareil sanitaire, carreau&#10;&#10;Description générée automatiquement">
            <a:extLst>
              <a:ext uri="{FF2B5EF4-FFF2-40B4-BE49-F238E27FC236}">
                <a16:creationId xmlns:a16="http://schemas.microsoft.com/office/drawing/2014/main" id="{FE938FF5-F62B-525C-C3EF-5F279D54479E}"/>
              </a:ext>
            </a:extLst>
          </p:cNvPr>
          <p:cNvPicPr>
            <a:picLocks noChangeAspect="1"/>
          </p:cNvPicPr>
          <p:nvPr/>
        </p:nvPicPr>
        <p:blipFill rotWithShape="1">
          <a:blip r:embed="rId3"/>
          <a:srcRect l="-742" r="2"/>
          <a:stretch/>
        </p:blipFill>
        <p:spPr bwMode="auto">
          <a:xfrm>
            <a:off x="4591041" y="1505055"/>
            <a:ext cx="4229432" cy="3148152"/>
          </a:xfrm>
          <a:prstGeom prst="rect">
            <a:avLst/>
          </a:prstGeom>
          <a:ln>
            <a:noFill/>
          </a:ln>
          <a:effectLst>
            <a:outerShdw blurRad="50800" dist="38100" dir="2700000" algn="tl" rotWithShape="0">
              <a:prstClr val="black">
                <a:alpha val="40000"/>
              </a:prstClr>
            </a:outerShdw>
          </a:effectLst>
        </p:spPr>
      </p:pic>
      <p:sp>
        <p:nvSpPr>
          <p:cNvPr id="7" name="Content Placeholder 3"/>
          <p:cNvSpPr txBox="1">
            <a:spLocks/>
          </p:cNvSpPr>
          <p:nvPr/>
        </p:nvSpPr>
        <p:spPr>
          <a:xfrm>
            <a:off x="328235" y="4713257"/>
            <a:ext cx="3878663" cy="267431"/>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CH" sz="1400" dirty="0" smtClean="0">
                <a:latin typeface="Arial" panose="020B0604020202020204" pitchFamily="34" charset="0"/>
                <a:ea typeface="Calibri" panose="020F0502020204030204" pitchFamily="34" charset="0"/>
                <a:cs typeface="Times New Roman" panose="02020603050405020304" pitchFamily="18" charset="0"/>
              </a:rPr>
              <a:t>Simple </a:t>
            </a:r>
            <a:r>
              <a:rPr lang="de-CH" sz="1400" dirty="0" err="1" smtClean="0">
                <a:latin typeface="Arial" panose="020B0604020202020204" pitchFamily="34" charset="0"/>
                <a:ea typeface="Calibri" panose="020F0502020204030204" pitchFamily="34" charset="0"/>
                <a:cs typeface="Times New Roman" panose="02020603050405020304" pitchFamily="18" charset="0"/>
              </a:rPr>
              <a:t>pit</a:t>
            </a:r>
            <a:r>
              <a:rPr lang="de-CH" sz="1400" dirty="0" smtClean="0">
                <a:latin typeface="Arial" panose="020B0604020202020204" pitchFamily="34" charset="0"/>
                <a:ea typeface="Calibri" panose="020F0502020204030204" pitchFamily="34" charset="0"/>
                <a:cs typeface="Times New Roman" panose="02020603050405020304" pitchFamily="18" charset="0"/>
              </a:rPr>
              <a:t> </a:t>
            </a:r>
            <a:r>
              <a:rPr lang="de-CH" sz="1400" dirty="0" err="1" smtClean="0">
                <a:latin typeface="Arial" panose="020B0604020202020204" pitchFamily="34" charset="0"/>
                <a:ea typeface="Calibri" panose="020F0502020204030204" pitchFamily="34" charset="0"/>
                <a:cs typeface="Times New Roman" panose="02020603050405020304" pitchFamily="18" charset="0"/>
              </a:rPr>
              <a:t>latrine</a:t>
            </a:r>
            <a:endParaRPr lang="de-CH" sz="1400" dirty="0"/>
          </a:p>
        </p:txBody>
      </p:sp>
      <p:sp>
        <p:nvSpPr>
          <p:cNvPr id="8" name="Content Placeholder 6"/>
          <p:cNvSpPr txBox="1">
            <a:spLocks/>
          </p:cNvSpPr>
          <p:nvPr/>
        </p:nvSpPr>
        <p:spPr>
          <a:xfrm>
            <a:off x="4580393" y="4713257"/>
            <a:ext cx="4303695" cy="267431"/>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400" dirty="0" smtClean="0">
                <a:latin typeface="Arial" panose="020B0604020202020204" pitchFamily="34" charset="0"/>
                <a:ea typeface="Calibri" panose="020F0502020204030204" pitchFamily="34" charset="0"/>
                <a:cs typeface="Times New Roman" panose="02020603050405020304" pitchFamily="18" charset="0"/>
              </a:rPr>
              <a:t>Very clean </a:t>
            </a:r>
            <a:r>
              <a:rPr lang="en-GB" sz="1400" dirty="0">
                <a:latin typeface="Arial" panose="020B0604020202020204" pitchFamily="34" charset="0"/>
                <a:ea typeface="Calibri" panose="020F0502020204030204" pitchFamily="34" charset="0"/>
                <a:cs typeface="Times New Roman" panose="02020603050405020304" pitchFamily="18" charset="0"/>
              </a:rPr>
              <a:t>pour flush toilet</a:t>
            </a:r>
          </a:p>
          <a:p>
            <a:pPr algn="ctr"/>
            <a:endParaRPr lang="de-CH" sz="1400" dirty="0"/>
          </a:p>
        </p:txBody>
      </p:sp>
      <p:sp>
        <p:nvSpPr>
          <p:cNvPr id="11"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Sanitation</a:t>
            </a:r>
            <a:endParaRPr lang="en-US" altLang="en-US" sz="2500" b="1" dirty="0">
              <a:solidFill>
                <a:schemeClr val="accent6">
                  <a:lumMod val="20000"/>
                  <a:lumOff val="80000"/>
                </a:schemeClr>
              </a:solidFill>
            </a:endParaRPr>
          </a:p>
        </p:txBody>
      </p:sp>
      <p:pic>
        <p:nvPicPr>
          <p:cNvPr id="12" name="Image 13" descr="Une image contenant bâtiment, briquetage, matériau de construction, brique&#10;&#10;Description générée automatiquement">
            <a:extLst>
              <a:ext uri="{FF2B5EF4-FFF2-40B4-BE49-F238E27FC236}">
                <a16:creationId xmlns:a16="http://schemas.microsoft.com/office/drawing/2014/main" id="{92D5CA1F-F5E2-2B17-0B62-225232AA78CF}"/>
              </a:ext>
            </a:extLst>
          </p:cNvPr>
          <p:cNvPicPr>
            <a:picLocks noChangeAspect="1"/>
          </p:cNvPicPr>
          <p:nvPr/>
        </p:nvPicPr>
        <p:blipFill rotWithShape="1">
          <a:blip r:embed="rId4"/>
          <a:srcRect t="-239"/>
          <a:stretch/>
        </p:blipFill>
        <p:spPr bwMode="auto">
          <a:xfrm>
            <a:off x="1010673" y="1491630"/>
            <a:ext cx="2376264" cy="317500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09078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sz="1600" dirty="0"/>
              <a:t>Handwashing </a:t>
            </a:r>
            <a:r>
              <a:rPr lang="en-US" sz="1600" dirty="0" smtClean="0"/>
              <a:t>Facilities</a:t>
            </a:r>
            <a:endParaRPr lang="en-US" sz="1600" dirty="0"/>
          </a:p>
          <a:p>
            <a:pPr lvl="1">
              <a:buFont typeface="Symbol" panose="05050102010706020507" pitchFamily="18" charset="2"/>
              <a:buChar char="-"/>
            </a:pPr>
            <a:r>
              <a:rPr lang="en-US" sz="1400" dirty="0"/>
              <a:t>Lacking for 53% of households</a:t>
            </a:r>
          </a:p>
          <a:p>
            <a:pPr lvl="1">
              <a:buFont typeface="Symbol" panose="05050102010706020507" pitchFamily="18" charset="2"/>
              <a:buChar char="-"/>
            </a:pPr>
            <a:r>
              <a:rPr lang="en-US" sz="1400" dirty="0"/>
              <a:t>Mostly functional where available</a:t>
            </a:r>
          </a:p>
          <a:p>
            <a:endParaRPr lang="de-CH" dirty="0"/>
          </a:p>
        </p:txBody>
      </p:sp>
      <p:sp>
        <p:nvSpPr>
          <p:cNvPr id="7"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Hygiene</a:t>
            </a:r>
            <a:endParaRPr lang="en-US" altLang="en-US" sz="2500" b="1" dirty="0">
              <a:solidFill>
                <a:schemeClr val="accent6">
                  <a:lumMod val="20000"/>
                  <a:lumOff val="80000"/>
                </a:schemeClr>
              </a:solidFill>
            </a:endParaRPr>
          </a:p>
        </p:txBody>
      </p:sp>
      <p:sp>
        <p:nvSpPr>
          <p:cNvPr id="9" name="Content Placeholder 6">
            <a:extLst>
              <a:ext uri="{FF2B5EF4-FFF2-40B4-BE49-F238E27FC236}">
                <a16:creationId xmlns:a16="http://schemas.microsoft.com/office/drawing/2014/main" id="{4FE993CD-317B-190A-AF5A-B1F7B9ECD017}"/>
              </a:ext>
            </a:extLst>
          </p:cNvPr>
          <p:cNvSpPr txBox="1">
            <a:spLocks/>
          </p:cNvSpPr>
          <p:nvPr/>
        </p:nvSpPr>
        <p:spPr>
          <a:xfrm rot="16200000">
            <a:off x="7731368" y="3714769"/>
            <a:ext cx="2160240" cy="306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smtClean="0">
                <a:latin typeface="Arial" panose="020B0604020202020204" pitchFamily="34" charset="0"/>
                <a:ea typeface="Calibri" panose="020F0502020204030204" pitchFamily="34" charset="0"/>
                <a:cs typeface="Times New Roman" panose="02020603050405020304" pitchFamily="18" charset="0"/>
              </a:rPr>
              <a:t>Hygiene </a:t>
            </a:r>
            <a:r>
              <a:rPr lang="en-GB" sz="1400" dirty="0">
                <a:latin typeface="Arial" panose="020B0604020202020204" pitchFamily="34" charset="0"/>
                <a:ea typeface="Calibri" panose="020F0502020204030204" pitchFamily="34" charset="0"/>
                <a:cs typeface="Times New Roman" panose="02020603050405020304" pitchFamily="18" charset="0"/>
              </a:rPr>
              <a:t>JMP Ladder</a:t>
            </a:r>
            <a:endParaRPr lang="fr-CH" sz="1400" dirty="0">
              <a:latin typeface="Arial" panose="020B0604020202020204" pitchFamily="34" charset="0"/>
              <a:ea typeface="Calibri" panose="020F0502020204030204" pitchFamily="34" charset="0"/>
              <a:cs typeface="Times New Roman" panose="02020603050405020304" pitchFamily="18" charset="0"/>
            </a:endParaRPr>
          </a:p>
          <a:p>
            <a:pPr algn="ctr"/>
            <a:endParaRPr lang="de-CH" sz="1400" dirty="0"/>
          </a:p>
        </p:txBody>
      </p:sp>
      <p:pic>
        <p:nvPicPr>
          <p:cNvPr id="11" name="Image 14" descr="Une image contenant texte, capture d’écran, Police, diagramme&#10;&#10;Description générée automatiquement">
            <a:extLst>
              <a:ext uri="{FF2B5EF4-FFF2-40B4-BE49-F238E27FC236}">
                <a16:creationId xmlns:a16="http://schemas.microsoft.com/office/drawing/2014/main" id="{19434616-BC8A-61A1-BE5E-5B886557D1C7}"/>
              </a:ext>
            </a:extLst>
          </p:cNvPr>
          <p:cNvPicPr>
            <a:picLocks noChangeAspect="1"/>
          </p:cNvPicPr>
          <p:nvPr/>
        </p:nvPicPr>
        <p:blipFill>
          <a:blip r:embed="rId3"/>
          <a:srcRect t="8208"/>
          <a:stretch/>
        </p:blipFill>
        <p:spPr bwMode="auto">
          <a:xfrm>
            <a:off x="4360820" y="1131888"/>
            <a:ext cx="4302975" cy="3508723"/>
          </a:xfrm>
          <a:prstGeom prst="rect">
            <a:avLst/>
          </a:prstGeom>
          <a:ln>
            <a:noFill/>
          </a:ln>
        </p:spPr>
      </p:pic>
    </p:spTree>
    <p:extLst>
      <p:ext uri="{BB962C8B-B14F-4D97-AF65-F5344CB8AC3E}">
        <p14:creationId xmlns:p14="http://schemas.microsoft.com/office/powerpoint/2010/main" val="3127461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Use the course </a:t>
            </a:r>
            <a:r>
              <a:rPr lang="en-US" altLang="en-US" sz="2500" b="1" dirty="0" err="1" smtClean="0">
                <a:solidFill>
                  <a:schemeClr val="accent6">
                    <a:lumMod val="20000"/>
                    <a:lumOff val="80000"/>
                  </a:schemeClr>
                </a:solidFill>
              </a:rPr>
              <a:t>moodle</a:t>
            </a:r>
            <a:r>
              <a:rPr lang="en-US" altLang="en-US" sz="2500" b="1" dirty="0" smtClean="0">
                <a:solidFill>
                  <a:schemeClr val="accent6">
                    <a:lumMod val="20000"/>
                    <a:lumOff val="80000"/>
                  </a:schemeClr>
                </a:solidFill>
              </a:rPr>
              <a:t>!</a:t>
            </a:r>
            <a:endParaRPr lang="en-US" altLang="en-US" sz="2500" b="1" dirty="0">
              <a:solidFill>
                <a:schemeClr val="accent6">
                  <a:lumMod val="20000"/>
                  <a:lumOff val="80000"/>
                </a:schemeClr>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544" y="884632"/>
            <a:ext cx="8221166" cy="4596596"/>
          </a:xfrm>
          <a:prstGeom prst="rect">
            <a:avLst/>
          </a:prstGeom>
        </p:spPr>
      </p:pic>
      <p:sp>
        <p:nvSpPr>
          <p:cNvPr id="5" name="Right Arrow 4"/>
          <p:cNvSpPr/>
          <p:nvPr/>
        </p:nvSpPr>
        <p:spPr>
          <a:xfrm rot="10800000">
            <a:off x="2929768" y="4616440"/>
            <a:ext cx="354546"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Box 1"/>
          <p:cNvSpPr txBox="1"/>
          <p:nvPr/>
        </p:nvSpPr>
        <p:spPr>
          <a:xfrm>
            <a:off x="1772752" y="1414174"/>
            <a:ext cx="3654336" cy="338554"/>
          </a:xfrm>
          <a:prstGeom prst="rect">
            <a:avLst/>
          </a:prstGeom>
          <a:solidFill>
            <a:schemeClr val="bg1"/>
          </a:solidFill>
        </p:spPr>
        <p:txBody>
          <a:bodyPr wrap="square" rtlCol="0">
            <a:spAutoFit/>
          </a:bodyPr>
          <a:lstStyle/>
          <a:p>
            <a:r>
              <a:rPr lang="de-CH" sz="1600" dirty="0" err="1" smtClean="0"/>
              <a:t>Sanitary</a:t>
            </a:r>
            <a:r>
              <a:rPr lang="de-CH" sz="1600" dirty="0" smtClean="0"/>
              <a:t> </a:t>
            </a:r>
            <a:r>
              <a:rPr lang="de-CH" sz="1600" dirty="0" err="1" smtClean="0"/>
              <a:t>engineering</a:t>
            </a:r>
            <a:r>
              <a:rPr lang="de-CH" sz="1600" dirty="0" smtClean="0"/>
              <a:t> for </a:t>
            </a:r>
            <a:r>
              <a:rPr lang="de-CH" sz="1600" dirty="0" err="1" smtClean="0"/>
              <a:t>development</a:t>
            </a:r>
            <a:endParaRPr lang="de-CH" sz="1600" dirty="0"/>
          </a:p>
        </p:txBody>
      </p:sp>
      <p:sp>
        <p:nvSpPr>
          <p:cNvPr id="6" name="Rectangle 5"/>
          <p:cNvSpPr/>
          <p:nvPr/>
        </p:nvSpPr>
        <p:spPr>
          <a:xfrm>
            <a:off x="2123728" y="2499742"/>
            <a:ext cx="22322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8272644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9388" y="1491630"/>
            <a:ext cx="4248596" cy="3456384"/>
          </a:xfrm>
        </p:spPr>
        <p:txBody>
          <a:bodyPr/>
          <a:lstStyle/>
          <a:p>
            <a:r>
              <a:rPr lang="en-US" dirty="0"/>
              <a:t>Relies on informal and formal </a:t>
            </a:r>
            <a:r>
              <a:rPr lang="en-US" dirty="0" smtClean="0"/>
              <a:t>waste collection</a:t>
            </a:r>
          </a:p>
          <a:p>
            <a:endParaRPr lang="en-US" sz="1000" dirty="0"/>
          </a:p>
          <a:p>
            <a:r>
              <a:rPr lang="en-US" dirty="0" smtClean="0"/>
              <a:t>Waste </a:t>
            </a:r>
            <a:r>
              <a:rPr lang="en-US" dirty="0"/>
              <a:t>disposed in uncontrolled </a:t>
            </a:r>
            <a:r>
              <a:rPr lang="en-US" dirty="0" smtClean="0"/>
              <a:t>dumpsites: Open </a:t>
            </a:r>
            <a:r>
              <a:rPr lang="en-US" dirty="0"/>
              <a:t>dumping </a:t>
            </a:r>
            <a:r>
              <a:rPr lang="en-US" dirty="0" smtClean="0"/>
              <a:t>&amp; burning</a:t>
            </a:r>
          </a:p>
          <a:p>
            <a:endParaRPr lang="en-US" sz="1000" dirty="0"/>
          </a:p>
          <a:p>
            <a:r>
              <a:rPr lang="en-US" dirty="0"/>
              <a:t>Collection workers face irregular </a:t>
            </a:r>
            <a:r>
              <a:rPr lang="en-US" dirty="0" smtClean="0"/>
              <a:t>payment</a:t>
            </a:r>
          </a:p>
          <a:p>
            <a:endParaRPr lang="en-US" sz="1000" dirty="0"/>
          </a:p>
          <a:p>
            <a:r>
              <a:rPr lang="en-US" dirty="0"/>
              <a:t>Collection trucks in poor condition</a:t>
            </a:r>
          </a:p>
          <a:p>
            <a:endParaRPr lang="de-CH" dirty="0"/>
          </a:p>
        </p:txBody>
      </p:sp>
      <p:sp>
        <p:nvSpPr>
          <p:cNvPr id="7" name="Espace réservé du contenu 6">
            <a:extLst>
              <a:ext uri="{FF2B5EF4-FFF2-40B4-BE49-F238E27FC236}">
                <a16:creationId xmlns:a16="http://schemas.microsoft.com/office/drawing/2014/main" id="{E5D74807-70A6-5B46-F06D-A858A47A4000}"/>
              </a:ext>
            </a:extLst>
          </p:cNvPr>
          <p:cNvSpPr txBox="1">
            <a:spLocks/>
          </p:cNvSpPr>
          <p:nvPr/>
        </p:nvSpPr>
        <p:spPr>
          <a:xfrm>
            <a:off x="4656745" y="4562909"/>
            <a:ext cx="4163256" cy="288032"/>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1400" dirty="0" err="1" smtClean="0"/>
              <a:t>Waste</a:t>
            </a:r>
            <a:r>
              <a:rPr lang="fr-FR" sz="1400" dirty="0" smtClean="0"/>
              <a:t> collection truck</a:t>
            </a:r>
            <a:endParaRPr lang="fr-FR" sz="1400" dirty="0"/>
          </a:p>
        </p:txBody>
      </p:sp>
      <p:pic>
        <p:nvPicPr>
          <p:cNvPr id="8" name="Image 13" descr="Une image contenant plein air, nuage, ciel, roue&#10;&#10;Description générée automatiquement">
            <a:extLst>
              <a:ext uri="{FF2B5EF4-FFF2-40B4-BE49-F238E27FC236}">
                <a16:creationId xmlns:a16="http://schemas.microsoft.com/office/drawing/2014/main" id="{3F732A01-0B25-6016-20E3-98B66517FC76}"/>
              </a:ext>
            </a:extLst>
          </p:cNvPr>
          <p:cNvPicPr>
            <a:picLocks noChangeAspect="1"/>
          </p:cNvPicPr>
          <p:nvPr/>
        </p:nvPicPr>
        <p:blipFill rotWithShape="1">
          <a:blip r:embed="rId2"/>
          <a:srcRect l="5475" t="10628"/>
          <a:stretch/>
        </p:blipFill>
        <p:spPr bwMode="auto">
          <a:xfrm>
            <a:off x="4656745" y="1483920"/>
            <a:ext cx="4176000" cy="3022404"/>
          </a:xfrm>
          <a:prstGeom prst="rect">
            <a:avLst/>
          </a:prstGeom>
          <a:ln>
            <a:noFill/>
          </a:ln>
          <a:effectLst>
            <a:outerShdw blurRad="50800" dist="38100" dir="2700000" algn="tl" rotWithShape="0">
              <a:prstClr val="black">
                <a:alpha val="40000"/>
              </a:prstClr>
            </a:outerShdw>
          </a:effectLst>
        </p:spPr>
      </p:pic>
      <p:sp>
        <p:nvSpPr>
          <p:cNvPr id="9"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Solid Waste Management</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27633807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 descr="Une image contenant nuage, plein air, ciel, mammifère&#10;&#10;Description générée automatiquement">
            <a:extLst>
              <a:ext uri="{FF2B5EF4-FFF2-40B4-BE49-F238E27FC236}">
                <a16:creationId xmlns:a16="http://schemas.microsoft.com/office/drawing/2014/main" id="{4760DC23-B4A5-B239-F7EE-BEF2324B3D0C}"/>
              </a:ext>
            </a:extLst>
          </p:cNvPr>
          <p:cNvPicPr>
            <a:picLocks noChangeAspect="1"/>
          </p:cNvPicPr>
          <p:nvPr/>
        </p:nvPicPr>
        <p:blipFill rotWithShape="1">
          <a:blip r:embed="rId2"/>
          <a:srcRect l="44017" r="5067" b="5442"/>
          <a:stretch/>
        </p:blipFill>
        <p:spPr bwMode="auto">
          <a:xfrm rot="5400000">
            <a:off x="5209474" y="890763"/>
            <a:ext cx="3027325" cy="4219216"/>
          </a:xfrm>
          <a:prstGeom prst="rect">
            <a:avLst/>
          </a:prstGeom>
          <a:ln>
            <a:noFill/>
          </a:ln>
          <a:effectLst>
            <a:outerShdw blurRad="50800" dist="38100" dir="2700000" algn="tl" rotWithShape="0">
              <a:prstClr val="black">
                <a:alpha val="40000"/>
              </a:prstClr>
            </a:outerShdw>
          </a:effectLst>
        </p:spPr>
      </p:pic>
      <p:sp>
        <p:nvSpPr>
          <p:cNvPr id="2" name="Content Placeholder 1"/>
          <p:cNvSpPr>
            <a:spLocks noGrp="1"/>
          </p:cNvSpPr>
          <p:nvPr>
            <p:ph sz="half" idx="1"/>
          </p:nvPr>
        </p:nvSpPr>
        <p:spPr/>
        <p:txBody>
          <a:bodyPr/>
          <a:lstStyle/>
          <a:p>
            <a:r>
              <a:rPr lang="en-US" dirty="0"/>
              <a:t>High segregation of kitchen waste, recyclables, and garden </a:t>
            </a:r>
            <a:r>
              <a:rPr lang="en-US" dirty="0" smtClean="0"/>
              <a:t>waste</a:t>
            </a:r>
          </a:p>
          <a:p>
            <a:endParaRPr lang="en-US" dirty="0"/>
          </a:p>
          <a:p>
            <a:r>
              <a:rPr lang="en-US" dirty="0"/>
              <a:t>Informal junk buyers purchase recyclable items from </a:t>
            </a:r>
            <a:r>
              <a:rPr lang="en-US" dirty="0" smtClean="0"/>
              <a:t>households</a:t>
            </a:r>
          </a:p>
          <a:p>
            <a:endParaRPr lang="en-US" dirty="0"/>
          </a:p>
          <a:p>
            <a:r>
              <a:rPr lang="en-US" dirty="0"/>
              <a:t>PET is the most separated recycled material by households</a:t>
            </a:r>
          </a:p>
        </p:txBody>
      </p:sp>
      <p:sp>
        <p:nvSpPr>
          <p:cNvPr id="7" name="Espace réservé du contenu 6">
            <a:extLst>
              <a:ext uri="{FF2B5EF4-FFF2-40B4-BE49-F238E27FC236}">
                <a16:creationId xmlns:a16="http://schemas.microsoft.com/office/drawing/2014/main" id="{E5D74807-70A6-5B46-F06D-A858A47A4000}"/>
              </a:ext>
            </a:extLst>
          </p:cNvPr>
          <p:cNvSpPr txBox="1">
            <a:spLocks/>
          </p:cNvSpPr>
          <p:nvPr/>
        </p:nvSpPr>
        <p:spPr>
          <a:xfrm>
            <a:off x="4656745" y="4562909"/>
            <a:ext cx="4163256" cy="288032"/>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1400" dirty="0"/>
              <a:t>Informal PET </a:t>
            </a:r>
            <a:r>
              <a:rPr lang="fr-FR" sz="1400" dirty="0" smtClean="0"/>
              <a:t>collection</a:t>
            </a:r>
            <a:endParaRPr lang="fr-FR" sz="1400" dirty="0"/>
          </a:p>
        </p:txBody>
      </p:sp>
      <p:sp>
        <p:nvSpPr>
          <p:cNvPr id="9"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Solid Waste Management</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24284483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 descr="Une image contenant nuage, plein air, ciel, mammifère&#10;&#10;Description générée automatiquement">
            <a:extLst>
              <a:ext uri="{FF2B5EF4-FFF2-40B4-BE49-F238E27FC236}">
                <a16:creationId xmlns:a16="http://schemas.microsoft.com/office/drawing/2014/main" id="{4760DC23-B4A5-B239-F7EE-BEF2324B3D0C}"/>
              </a:ext>
            </a:extLst>
          </p:cNvPr>
          <p:cNvPicPr>
            <a:picLocks noChangeAspect="1"/>
          </p:cNvPicPr>
          <p:nvPr/>
        </p:nvPicPr>
        <p:blipFill rotWithShape="1">
          <a:blip r:embed="rId2"/>
          <a:srcRect l="44017" r="5067" b="5442"/>
          <a:stretch/>
        </p:blipFill>
        <p:spPr bwMode="auto">
          <a:xfrm rot="5400000">
            <a:off x="5209474" y="890763"/>
            <a:ext cx="3027325" cy="4219216"/>
          </a:xfrm>
          <a:prstGeom prst="rect">
            <a:avLst/>
          </a:prstGeom>
          <a:ln>
            <a:noFill/>
          </a:ln>
        </p:spPr>
      </p:pic>
      <p:sp>
        <p:nvSpPr>
          <p:cNvPr id="2" name="Content Placeholder 1"/>
          <p:cNvSpPr>
            <a:spLocks noGrp="1"/>
          </p:cNvSpPr>
          <p:nvPr>
            <p:ph sz="half" idx="1"/>
          </p:nvPr>
        </p:nvSpPr>
        <p:spPr/>
        <p:txBody>
          <a:bodyPr/>
          <a:lstStyle/>
          <a:p>
            <a:r>
              <a:rPr lang="en-US" dirty="0" smtClean="0"/>
              <a:t>Disposal </a:t>
            </a:r>
            <a:r>
              <a:rPr lang="en-US" dirty="0"/>
              <a:t>of solid waste into pits, water </a:t>
            </a:r>
            <a:r>
              <a:rPr lang="en-US" dirty="0" smtClean="0"/>
              <a:t>bodies, </a:t>
            </a:r>
            <a:r>
              <a:rPr lang="en-US" dirty="0"/>
              <a:t>or </a:t>
            </a:r>
            <a:r>
              <a:rPr lang="en-US" dirty="0" err="1"/>
              <a:t>stormwater</a:t>
            </a:r>
            <a:r>
              <a:rPr lang="en-US" dirty="0"/>
              <a:t> drains</a:t>
            </a:r>
          </a:p>
          <a:p>
            <a:r>
              <a:rPr lang="en-US" dirty="0"/>
              <a:t>Animal interaction with sanitation facilities and water storage</a:t>
            </a:r>
          </a:p>
          <a:p>
            <a:r>
              <a:rPr lang="en-US" dirty="0"/>
              <a:t>Drinking water contamination by:</a:t>
            </a:r>
          </a:p>
          <a:p>
            <a:pPr lvl="1">
              <a:buFont typeface="Symbol" panose="05050102010706020507" pitchFamily="18" charset="2"/>
              <a:buChar char="-"/>
            </a:pPr>
            <a:r>
              <a:rPr lang="en-US" sz="1600" dirty="0"/>
              <a:t>Leaks from sanitation containers</a:t>
            </a:r>
          </a:p>
          <a:p>
            <a:pPr lvl="1">
              <a:buFont typeface="Symbol" panose="05050102010706020507" pitchFamily="18" charset="2"/>
              <a:buChar char="-"/>
            </a:pPr>
            <a:r>
              <a:rPr lang="en-US" sz="1600" dirty="0"/>
              <a:t>Poor hygiene practices </a:t>
            </a:r>
          </a:p>
          <a:p>
            <a:r>
              <a:rPr lang="en-US" dirty="0"/>
              <a:t>Landfill </a:t>
            </a:r>
            <a:r>
              <a:rPr lang="en-US" dirty="0" smtClean="0"/>
              <a:t>leachate: Nearby </a:t>
            </a:r>
            <a:r>
              <a:rPr lang="en-US" dirty="0"/>
              <a:t>water source contamination</a:t>
            </a:r>
          </a:p>
          <a:p>
            <a:endParaRPr lang="en-US" dirty="0"/>
          </a:p>
        </p:txBody>
      </p:sp>
      <p:sp>
        <p:nvSpPr>
          <p:cNvPr id="7" name="Espace réservé du contenu 6">
            <a:extLst>
              <a:ext uri="{FF2B5EF4-FFF2-40B4-BE49-F238E27FC236}">
                <a16:creationId xmlns:a16="http://schemas.microsoft.com/office/drawing/2014/main" id="{E5D74807-70A6-5B46-F06D-A858A47A4000}"/>
              </a:ext>
            </a:extLst>
          </p:cNvPr>
          <p:cNvSpPr txBox="1">
            <a:spLocks/>
          </p:cNvSpPr>
          <p:nvPr/>
        </p:nvSpPr>
        <p:spPr>
          <a:xfrm>
            <a:off x="4656745" y="4562909"/>
            <a:ext cx="4163256" cy="288032"/>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t>Animal grazing in a </a:t>
            </a:r>
            <a:r>
              <a:rPr lang="en-US" sz="1400" dirty="0" smtClean="0"/>
              <a:t>landfill</a:t>
            </a:r>
            <a:endParaRPr lang="en-US" sz="1400" dirty="0"/>
          </a:p>
        </p:txBody>
      </p:sp>
      <p:sp>
        <p:nvSpPr>
          <p:cNvPr id="9"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Negative interlinkages</a:t>
            </a:r>
            <a:endParaRPr lang="en-US" altLang="en-US" sz="2500" b="1" dirty="0">
              <a:solidFill>
                <a:schemeClr val="accent6">
                  <a:lumMod val="20000"/>
                  <a:lumOff val="80000"/>
                </a:schemeClr>
              </a:solidFill>
            </a:endParaRPr>
          </a:p>
        </p:txBody>
      </p:sp>
      <p:pic>
        <p:nvPicPr>
          <p:cNvPr id="8" name="Image 2" descr="Une image contenant plein air, ciel, arbre, nature&#10;&#10;Description générée automatiquement">
            <a:extLst>
              <a:ext uri="{FF2B5EF4-FFF2-40B4-BE49-F238E27FC236}">
                <a16:creationId xmlns:a16="http://schemas.microsoft.com/office/drawing/2014/main" id="{721148EB-C7E6-5976-0AFD-FF2215866099}"/>
              </a:ext>
            </a:extLst>
          </p:cNvPr>
          <p:cNvPicPr>
            <a:picLocks noGrp="1" noChangeAspect="1"/>
          </p:cNvPicPr>
          <p:nvPr>
            <p:ph sz="half" idx="2"/>
          </p:nvPr>
        </p:nvPicPr>
        <p:blipFill rotWithShape="1">
          <a:blip r:embed="rId3"/>
          <a:srcRect l="12877"/>
          <a:stretch/>
        </p:blipFill>
        <p:spPr bwMode="auto">
          <a:xfrm rot="5400000">
            <a:off x="5205562" y="899595"/>
            <a:ext cx="3022404" cy="420647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5987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Greywater reuse for</a:t>
            </a:r>
            <a:r>
              <a:rPr lang="en-US" dirty="0"/>
              <a:t>:</a:t>
            </a:r>
          </a:p>
          <a:p>
            <a:pPr lvl="1">
              <a:buFont typeface="Symbol" panose="05050102010706020507" pitchFamily="18" charset="2"/>
              <a:buChar char="-"/>
            </a:pPr>
            <a:r>
              <a:rPr lang="en-US" sz="1600" dirty="0"/>
              <a:t>cleaning</a:t>
            </a:r>
          </a:p>
          <a:p>
            <a:pPr lvl="1">
              <a:buFont typeface="Symbol" panose="05050102010706020507" pitchFamily="18" charset="2"/>
              <a:buChar char="-"/>
            </a:pPr>
            <a:r>
              <a:rPr lang="en-US" sz="1600" dirty="0"/>
              <a:t>toilet flushing </a:t>
            </a:r>
          </a:p>
          <a:p>
            <a:pPr lvl="1">
              <a:buFont typeface="Symbol" panose="05050102010706020507" pitchFamily="18" charset="2"/>
              <a:buChar char="-"/>
            </a:pPr>
            <a:r>
              <a:rPr lang="en-US" sz="1600" dirty="0"/>
              <a:t>garden irrigation </a:t>
            </a:r>
          </a:p>
          <a:p>
            <a:pPr lvl="1">
              <a:buFont typeface="Symbol" panose="05050102010706020507" pitchFamily="18" charset="2"/>
              <a:buChar char="-"/>
            </a:pPr>
            <a:r>
              <a:rPr lang="en-US" sz="1600" dirty="0"/>
              <a:t>animal feeding</a:t>
            </a:r>
          </a:p>
          <a:p>
            <a:endParaRPr lang="en-US" dirty="0"/>
          </a:p>
          <a:p>
            <a:r>
              <a:rPr lang="en-US" dirty="0"/>
              <a:t>On-site composting for:</a:t>
            </a:r>
          </a:p>
          <a:p>
            <a:pPr lvl="1">
              <a:buFont typeface="Symbol" panose="05050102010706020507" pitchFamily="18" charset="2"/>
              <a:buChar char="-"/>
            </a:pPr>
            <a:r>
              <a:rPr lang="en-US" sz="1600" dirty="0"/>
              <a:t>nutrient recovery </a:t>
            </a:r>
          </a:p>
          <a:p>
            <a:pPr lvl="1">
              <a:buFont typeface="Symbol" panose="05050102010706020507" pitchFamily="18" charset="2"/>
              <a:buChar char="-"/>
            </a:pPr>
            <a:r>
              <a:rPr lang="en-US" sz="1600" dirty="0"/>
              <a:t>recycling of materials from the solid waste stream </a:t>
            </a:r>
            <a:r>
              <a:rPr lang="en-US" dirty="0"/>
              <a:t/>
            </a:r>
            <a:br>
              <a:rPr lang="en-US" dirty="0"/>
            </a:br>
            <a:endParaRPr lang="en-US" dirty="0"/>
          </a:p>
          <a:p>
            <a:endParaRPr lang="en-US" dirty="0"/>
          </a:p>
        </p:txBody>
      </p:sp>
      <p:sp>
        <p:nvSpPr>
          <p:cNvPr id="7" name="Espace réservé du contenu 6">
            <a:extLst>
              <a:ext uri="{FF2B5EF4-FFF2-40B4-BE49-F238E27FC236}">
                <a16:creationId xmlns:a16="http://schemas.microsoft.com/office/drawing/2014/main" id="{E5D74807-70A6-5B46-F06D-A858A47A4000}"/>
              </a:ext>
            </a:extLst>
          </p:cNvPr>
          <p:cNvSpPr txBox="1">
            <a:spLocks/>
          </p:cNvSpPr>
          <p:nvPr/>
        </p:nvSpPr>
        <p:spPr>
          <a:xfrm>
            <a:off x="4656745" y="4562909"/>
            <a:ext cx="4163256" cy="288032"/>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1400" dirty="0"/>
              <a:t>Agriculture site in Abuville</a:t>
            </a:r>
          </a:p>
        </p:txBody>
      </p:sp>
      <p:sp>
        <p:nvSpPr>
          <p:cNvPr id="9" name="Text Box 5"/>
          <p:cNvSpPr txBox="1">
            <a:spLocks noChangeArrowheads="1"/>
          </p:cNvSpPr>
          <p:nvPr/>
        </p:nvSpPr>
        <p:spPr bwMode="auto">
          <a:xfrm>
            <a:off x="333373" y="267494"/>
            <a:ext cx="80549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Positive </a:t>
            </a:r>
            <a:r>
              <a:rPr lang="en-US" altLang="en-US" sz="2500" b="1" dirty="0" smtClean="0">
                <a:solidFill>
                  <a:schemeClr val="accent6">
                    <a:lumMod val="20000"/>
                    <a:lumOff val="80000"/>
                  </a:schemeClr>
                </a:solidFill>
              </a:rPr>
              <a:t>interlinkages</a:t>
            </a:r>
          </a:p>
        </p:txBody>
      </p:sp>
      <p:pic>
        <p:nvPicPr>
          <p:cNvPr id="8" name="Image 12" descr="Une image contenant plein air, nuage, arbre, eau&#10;&#10;Description générée automatiquement">
            <a:extLst>
              <a:ext uri="{FF2B5EF4-FFF2-40B4-BE49-F238E27FC236}">
                <a16:creationId xmlns:a16="http://schemas.microsoft.com/office/drawing/2014/main" id="{EB523407-08CC-545E-8D23-8125B9D617B3}"/>
              </a:ext>
            </a:extLst>
          </p:cNvPr>
          <p:cNvPicPr>
            <a:picLocks noChangeAspect="1"/>
          </p:cNvPicPr>
          <p:nvPr/>
        </p:nvPicPr>
        <p:blipFill rotWithShape="1">
          <a:blip r:embed="rId2"/>
          <a:srcRect l="32940"/>
          <a:stretch/>
        </p:blipFill>
        <p:spPr>
          <a:xfrm rot="5400000">
            <a:off x="5373267" y="1309828"/>
            <a:ext cx="3071281" cy="34348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5598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4 tasks to </a:t>
            </a:r>
            <a:r>
              <a:rPr lang="en-GB" dirty="0"/>
              <a:t>be </a:t>
            </a:r>
            <a:r>
              <a:rPr lang="en-GB" dirty="0" smtClean="0"/>
              <a:t>completed</a:t>
            </a:r>
          </a:p>
          <a:p>
            <a:r>
              <a:rPr lang="en-GB" dirty="0" smtClean="0"/>
              <a:t>1 report </a:t>
            </a:r>
            <a:r>
              <a:rPr lang="en-GB" dirty="0"/>
              <a:t>(max. 13 pages, Arial </a:t>
            </a:r>
            <a:r>
              <a:rPr lang="en-GB" dirty="0" smtClean="0"/>
              <a:t>10, single lined).</a:t>
            </a:r>
          </a:p>
          <a:p>
            <a:endParaRPr lang="de-CH" dirty="0" smtClean="0"/>
          </a:p>
          <a:p>
            <a:r>
              <a:rPr lang="de-CH" dirty="0" smtClean="0"/>
              <a:t>Final </a:t>
            </a:r>
            <a:r>
              <a:rPr lang="de-CH" dirty="0"/>
              <a:t>grade: </a:t>
            </a:r>
            <a:endParaRPr lang="de-CH" dirty="0" smtClean="0"/>
          </a:p>
          <a:p>
            <a:pPr lvl="1">
              <a:buFont typeface="Symbol" panose="05050102010706020507" pitchFamily="18" charset="2"/>
              <a:buChar char="-"/>
            </a:pPr>
            <a:r>
              <a:rPr lang="de-CH" dirty="0" err="1" smtClean="0"/>
              <a:t>Exam</a:t>
            </a:r>
            <a:r>
              <a:rPr lang="de-CH" dirty="0" smtClean="0"/>
              <a:t> </a:t>
            </a:r>
            <a:r>
              <a:rPr lang="de-CH" dirty="0">
                <a:solidFill>
                  <a:srgbClr val="0000FF"/>
                </a:solidFill>
              </a:rPr>
              <a:t>70</a:t>
            </a:r>
            <a:r>
              <a:rPr lang="de-CH" dirty="0" smtClean="0">
                <a:solidFill>
                  <a:srgbClr val="0000FF"/>
                </a:solidFill>
              </a:rPr>
              <a:t>%</a:t>
            </a:r>
            <a:endParaRPr lang="de-CH" dirty="0" smtClean="0"/>
          </a:p>
          <a:p>
            <a:pPr lvl="1">
              <a:buFont typeface="Symbol" panose="05050102010706020507" pitchFamily="18" charset="2"/>
              <a:buChar char="-"/>
            </a:pPr>
            <a:r>
              <a:rPr lang="de-CH" dirty="0"/>
              <a:t>G</a:t>
            </a:r>
            <a:r>
              <a:rPr lang="de-CH" dirty="0" smtClean="0"/>
              <a:t>roup </a:t>
            </a:r>
            <a:r>
              <a:rPr lang="de-CH" dirty="0" err="1"/>
              <a:t>work</a:t>
            </a:r>
            <a:r>
              <a:rPr lang="de-CH" dirty="0"/>
              <a:t> </a:t>
            </a:r>
            <a:r>
              <a:rPr lang="de-CH" dirty="0">
                <a:solidFill>
                  <a:srgbClr val="0000FF"/>
                </a:solidFill>
              </a:rPr>
              <a:t>30</a:t>
            </a:r>
            <a:r>
              <a:rPr lang="de-CH" dirty="0" smtClean="0">
                <a:solidFill>
                  <a:srgbClr val="0000FF"/>
                </a:solidFill>
              </a:rPr>
              <a:t>%</a:t>
            </a:r>
            <a:endParaRPr lang="de-CH" dirty="0">
              <a:solidFill>
                <a:srgbClr val="0000FF"/>
              </a:solidFill>
            </a:endParaRPr>
          </a:p>
        </p:txBody>
      </p:sp>
      <p:sp>
        <p:nvSpPr>
          <p:cNvPr id="8" name="Text Box 5"/>
          <p:cNvSpPr txBox="1">
            <a:spLocks noChangeArrowheads="1"/>
          </p:cNvSpPr>
          <p:nvPr/>
        </p:nvSpPr>
        <p:spPr bwMode="auto">
          <a:xfrm>
            <a:off x="333373" y="267494"/>
            <a:ext cx="80549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Expected outputs, grading &amp; next steps</a:t>
            </a:r>
          </a:p>
        </p:txBody>
      </p:sp>
      <p:sp>
        <p:nvSpPr>
          <p:cNvPr id="11" name="Content Placeholder 10"/>
          <p:cNvSpPr>
            <a:spLocks noGrp="1"/>
          </p:cNvSpPr>
          <p:nvPr>
            <p:ph sz="half" idx="2"/>
          </p:nvPr>
        </p:nvSpPr>
        <p:spPr>
          <a:xfrm>
            <a:off x="4609224" y="1499344"/>
            <a:ext cx="4176000" cy="3456384"/>
          </a:xfrm>
        </p:spPr>
        <p:txBody>
          <a:bodyPr/>
          <a:lstStyle/>
          <a:p>
            <a:pPr>
              <a:buAutoNum type="arabicPeriod"/>
            </a:pPr>
            <a:r>
              <a:rPr lang="de-CH" dirty="0"/>
              <a:t>Form </a:t>
            </a:r>
            <a:r>
              <a:rPr lang="de-CH" dirty="0" err="1"/>
              <a:t>groups</a:t>
            </a:r>
            <a:r>
              <a:rPr lang="de-CH" dirty="0"/>
              <a:t> </a:t>
            </a:r>
            <a:r>
              <a:rPr lang="de-CH" dirty="0" err="1"/>
              <a:t>of</a:t>
            </a:r>
            <a:r>
              <a:rPr lang="de-CH" dirty="0"/>
              <a:t> 5 </a:t>
            </a:r>
            <a:r>
              <a:rPr lang="de-CH" dirty="0" err="1" smtClean="0"/>
              <a:t>students</a:t>
            </a:r>
            <a:endParaRPr lang="de-CH" dirty="0" smtClean="0"/>
          </a:p>
          <a:p>
            <a:pPr>
              <a:buAutoNum type="arabicPeriod"/>
            </a:pPr>
            <a:endParaRPr lang="de-CH" dirty="0"/>
          </a:p>
          <a:p>
            <a:pPr>
              <a:buAutoNum type="arabicPeriod"/>
            </a:pPr>
            <a:r>
              <a:rPr lang="de-CH" dirty="0" err="1"/>
              <a:t>One</a:t>
            </a:r>
            <a:r>
              <a:rPr lang="de-CH" dirty="0"/>
              <a:t> </a:t>
            </a:r>
            <a:r>
              <a:rPr lang="de-CH" dirty="0" err="1"/>
              <a:t>group</a:t>
            </a:r>
            <a:r>
              <a:rPr lang="de-CH" dirty="0"/>
              <a:t> </a:t>
            </a:r>
            <a:r>
              <a:rPr lang="de-CH" dirty="0" err="1"/>
              <a:t>member</a:t>
            </a:r>
            <a:r>
              <a:rPr lang="de-CH" dirty="0"/>
              <a:t> </a:t>
            </a:r>
            <a:r>
              <a:rPr lang="de-CH" dirty="0" err="1"/>
              <a:t>communicates</a:t>
            </a:r>
            <a:r>
              <a:rPr lang="de-CH" dirty="0"/>
              <a:t> </a:t>
            </a:r>
            <a:r>
              <a:rPr lang="de-CH" dirty="0" err="1"/>
              <a:t>members</a:t>
            </a:r>
            <a:r>
              <a:rPr lang="de-CH" dirty="0"/>
              <a:t> + </a:t>
            </a:r>
            <a:r>
              <a:rPr lang="de-CH" dirty="0" err="1"/>
              <a:t>student</a:t>
            </a:r>
            <a:r>
              <a:rPr lang="de-CH" dirty="0"/>
              <a:t> ID# </a:t>
            </a:r>
            <a:r>
              <a:rPr lang="de-CH" dirty="0" err="1"/>
              <a:t>to</a:t>
            </a:r>
            <a:r>
              <a:rPr lang="de-CH" dirty="0"/>
              <a:t> </a:t>
            </a:r>
            <a:r>
              <a:rPr lang="de-CH" dirty="0" err="1" smtClean="0"/>
              <a:t>me</a:t>
            </a:r>
            <a:endParaRPr lang="de-CH" dirty="0" smtClean="0"/>
          </a:p>
          <a:p>
            <a:pPr>
              <a:buAutoNum type="arabicPeriod"/>
            </a:pPr>
            <a:endParaRPr lang="de-CH" dirty="0"/>
          </a:p>
          <a:p>
            <a:pPr>
              <a:buAutoNum type="arabicPeriod"/>
            </a:pPr>
            <a:r>
              <a:rPr lang="de-CH" dirty="0" err="1"/>
              <a:t>Each</a:t>
            </a:r>
            <a:r>
              <a:rPr lang="de-CH" dirty="0"/>
              <a:t> </a:t>
            </a:r>
            <a:r>
              <a:rPr lang="de-CH" dirty="0" err="1"/>
              <a:t>week</a:t>
            </a:r>
            <a:r>
              <a:rPr lang="de-CH" dirty="0"/>
              <a:t> </a:t>
            </a:r>
            <a:r>
              <a:rPr lang="de-CH" dirty="0" err="1"/>
              <a:t>your</a:t>
            </a:r>
            <a:r>
              <a:rPr lang="de-CH" dirty="0"/>
              <a:t> </a:t>
            </a:r>
            <a:r>
              <a:rPr lang="de-CH" dirty="0" err="1"/>
              <a:t>group</a:t>
            </a:r>
            <a:r>
              <a:rPr lang="de-CH" dirty="0"/>
              <a:t> </a:t>
            </a:r>
            <a:r>
              <a:rPr lang="de-CH" dirty="0" err="1"/>
              <a:t>meets</a:t>
            </a:r>
            <a:r>
              <a:rPr lang="de-CH" dirty="0"/>
              <a:t> </a:t>
            </a:r>
            <a:r>
              <a:rPr lang="de-CH" dirty="0" err="1"/>
              <a:t>to</a:t>
            </a:r>
            <a:r>
              <a:rPr lang="de-CH" dirty="0"/>
              <a:t> </a:t>
            </a:r>
            <a:r>
              <a:rPr lang="de-CH" dirty="0" err="1"/>
              <a:t>discuss</a:t>
            </a:r>
            <a:r>
              <a:rPr lang="de-CH" dirty="0"/>
              <a:t> </a:t>
            </a:r>
            <a:r>
              <a:rPr lang="de-CH" dirty="0" err="1"/>
              <a:t>and</a:t>
            </a:r>
            <a:r>
              <a:rPr lang="de-CH" dirty="0"/>
              <a:t> </a:t>
            </a:r>
            <a:r>
              <a:rPr lang="de-CH" dirty="0" err="1"/>
              <a:t>work</a:t>
            </a:r>
            <a:r>
              <a:rPr lang="de-CH" dirty="0"/>
              <a:t> on </a:t>
            </a:r>
            <a:r>
              <a:rPr lang="de-CH" dirty="0" err="1" smtClean="0"/>
              <a:t>proposal</a:t>
            </a:r>
            <a:endParaRPr lang="de-CH" dirty="0" smtClean="0"/>
          </a:p>
          <a:p>
            <a:pPr>
              <a:buAutoNum type="arabicPeriod"/>
            </a:pPr>
            <a:endParaRPr lang="de-CH" dirty="0"/>
          </a:p>
          <a:p>
            <a:pPr>
              <a:buAutoNum type="arabicPeriod"/>
            </a:pPr>
            <a:r>
              <a:rPr lang="de-CH" dirty="0"/>
              <a:t>Hand in final </a:t>
            </a:r>
            <a:r>
              <a:rPr lang="de-CH" dirty="0" err="1"/>
              <a:t>report</a:t>
            </a:r>
            <a:r>
              <a:rPr lang="de-CH" dirty="0"/>
              <a:t> </a:t>
            </a:r>
            <a:r>
              <a:rPr lang="de-CH" dirty="0" err="1"/>
              <a:t>by</a:t>
            </a:r>
            <a:r>
              <a:rPr lang="de-CH" dirty="0"/>
              <a:t> </a:t>
            </a:r>
            <a:r>
              <a:rPr lang="de-CH" dirty="0" smtClean="0"/>
              <a:t>12th </a:t>
            </a:r>
            <a:r>
              <a:rPr lang="de-CH" dirty="0" err="1" smtClean="0"/>
              <a:t>December</a:t>
            </a:r>
            <a:r>
              <a:rPr lang="de-CH" dirty="0" smtClean="0"/>
              <a:t> 2024 </a:t>
            </a:r>
            <a:r>
              <a:rPr lang="de-CH" dirty="0" err="1" smtClean="0"/>
              <a:t>as</a:t>
            </a:r>
            <a:r>
              <a:rPr lang="de-CH" dirty="0" smtClean="0"/>
              <a:t> </a:t>
            </a:r>
            <a:r>
              <a:rPr lang="de-CH" dirty="0" err="1"/>
              <a:t>pdf</a:t>
            </a:r>
            <a:r>
              <a:rPr lang="de-CH" dirty="0"/>
              <a:t> </a:t>
            </a:r>
            <a:r>
              <a:rPr lang="de-CH" dirty="0" err="1"/>
              <a:t>file</a:t>
            </a:r>
            <a:endParaRPr lang="de-CH" dirty="0"/>
          </a:p>
          <a:p>
            <a:endParaRPr lang="de-CH" dirty="0"/>
          </a:p>
        </p:txBody>
      </p:sp>
    </p:spTree>
    <p:extLst>
      <p:ext uri="{BB962C8B-B14F-4D97-AF65-F5344CB8AC3E}">
        <p14:creationId xmlns:p14="http://schemas.microsoft.com/office/powerpoint/2010/main" val="3169757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9388" y="1491630"/>
            <a:ext cx="8640612" cy="3456384"/>
          </a:xfrm>
        </p:spPr>
        <p:txBody>
          <a:bodyPr>
            <a:normAutofit/>
          </a:bodyPr>
          <a:lstStyle/>
          <a:p>
            <a:pPr lvl="0">
              <a:buFont typeface="+mj-lt"/>
              <a:buAutoNum type="arabicPeriod"/>
            </a:pPr>
            <a:r>
              <a:rPr lang="en-GB" dirty="0">
                <a:effectLst>
                  <a:outerShdw blurRad="38100" dist="38100" dir="2700000" algn="tl">
                    <a:srgbClr val="000000">
                      <a:alpha val="43137"/>
                    </a:srgbClr>
                  </a:outerShdw>
                </a:effectLst>
              </a:rPr>
              <a:t>Apply course knowledge</a:t>
            </a:r>
            <a:r>
              <a:rPr lang="en-GB" dirty="0"/>
              <a:t> on water supply, sanitation, and solid waste </a:t>
            </a:r>
            <a:r>
              <a:rPr lang="en-GB" dirty="0">
                <a:effectLst>
                  <a:outerShdw blurRad="38100" dist="38100" dir="2700000" algn="tl">
                    <a:srgbClr val="000000">
                      <a:alpha val="43137"/>
                    </a:srgbClr>
                  </a:outerShdw>
                </a:effectLst>
              </a:rPr>
              <a:t>to a real-world case study</a:t>
            </a:r>
            <a:r>
              <a:rPr lang="en-GB" dirty="0" smtClean="0"/>
              <a:t>.</a:t>
            </a:r>
          </a:p>
          <a:p>
            <a:pPr lvl="0">
              <a:buFont typeface="+mj-lt"/>
              <a:buAutoNum type="arabicPeriod"/>
            </a:pPr>
            <a:endParaRPr lang="de-CH" dirty="0"/>
          </a:p>
          <a:p>
            <a:pPr lvl="0">
              <a:buFont typeface="+mj-lt"/>
              <a:buAutoNum type="arabicPeriod"/>
            </a:pPr>
            <a:r>
              <a:rPr lang="en-GB" dirty="0"/>
              <a:t>Analyse and prioritise case study information to </a:t>
            </a:r>
            <a:r>
              <a:rPr lang="en-GB" dirty="0">
                <a:effectLst>
                  <a:outerShdw blurRad="38100" dist="38100" dir="2700000" algn="tl">
                    <a:srgbClr val="000000">
                      <a:alpha val="43137"/>
                    </a:srgbClr>
                  </a:outerShdw>
                </a:effectLst>
              </a:rPr>
              <a:t>identify key issues and challenges</a:t>
            </a:r>
            <a:r>
              <a:rPr lang="en-GB" dirty="0"/>
              <a:t> associated with water supply, sanitation, solid waste management </a:t>
            </a:r>
            <a:r>
              <a:rPr lang="en-GB" dirty="0">
                <a:effectLst>
                  <a:outerShdw blurRad="38100" dist="38100" dir="2700000" algn="tl">
                    <a:srgbClr val="000000">
                      <a:alpha val="43137"/>
                    </a:srgbClr>
                  </a:outerShdw>
                </a:effectLst>
              </a:rPr>
              <a:t>and their interlinkages</a:t>
            </a:r>
            <a:r>
              <a:rPr lang="en-GB" dirty="0" smtClean="0"/>
              <a:t>.</a:t>
            </a:r>
          </a:p>
          <a:p>
            <a:pPr lvl="0">
              <a:buFont typeface="+mj-lt"/>
              <a:buAutoNum type="arabicPeriod"/>
            </a:pPr>
            <a:endParaRPr lang="de-CH" dirty="0"/>
          </a:p>
          <a:p>
            <a:pPr lvl="0">
              <a:buFont typeface="+mj-lt"/>
              <a:buAutoNum type="arabicPeriod"/>
            </a:pPr>
            <a:r>
              <a:rPr lang="en-GB" dirty="0">
                <a:effectLst>
                  <a:outerShdw blurRad="38100" dist="38100" dir="2700000" algn="tl">
                    <a:srgbClr val="000000">
                      <a:alpha val="43137"/>
                    </a:srgbClr>
                  </a:outerShdw>
                </a:effectLst>
              </a:rPr>
              <a:t>Develop</a:t>
            </a:r>
            <a:r>
              <a:rPr lang="en-GB" dirty="0"/>
              <a:t> </a:t>
            </a:r>
            <a:r>
              <a:rPr lang="en-GB" dirty="0">
                <a:effectLst>
                  <a:outerShdw blurRad="38100" dist="38100" dir="2700000" algn="tl">
                    <a:srgbClr val="000000">
                      <a:alpha val="43137"/>
                    </a:srgbClr>
                  </a:outerShdw>
                </a:effectLst>
              </a:rPr>
              <a:t>contextually appropriate solutions </a:t>
            </a:r>
            <a:r>
              <a:rPr lang="en-GB" dirty="0"/>
              <a:t>to address the challenges presented from a real-world case study.</a:t>
            </a:r>
            <a:endParaRPr lang="de-CH" dirty="0"/>
          </a:p>
          <a:p>
            <a:endParaRPr lang="de-CH" dirty="0"/>
          </a:p>
        </p:txBody>
      </p:sp>
      <p:sp>
        <p:nvSpPr>
          <p:cNvPr id="7"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Learning goals</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24444950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Key resources</a:t>
            </a:r>
            <a:endParaRPr lang="en-US" altLang="en-US" sz="2500" b="1" dirty="0">
              <a:solidFill>
                <a:schemeClr val="accent6">
                  <a:lumMod val="20000"/>
                  <a:lumOff val="80000"/>
                </a:schemeClr>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354" y="1131888"/>
            <a:ext cx="1148877" cy="1636394"/>
          </a:xfrm>
          <a:prstGeom prst="rect">
            <a:avLst/>
          </a:prstGeom>
          <a:effectLst>
            <a:outerShdw blurRad="50800" dist="38100" dir="2700000" algn="tl" rotWithShape="0">
              <a:prstClr val="black">
                <a:alpha val="40000"/>
              </a:prstClr>
            </a:outerShdw>
          </a:effectLst>
        </p:spPr>
      </p:pic>
      <p:pic>
        <p:nvPicPr>
          <p:cNvPr id="5" name="Picture 23">
            <a:extLst>
              <a:ext uri="{FF2B5EF4-FFF2-40B4-BE49-F238E27FC236}">
                <a16:creationId xmlns:a16="http://schemas.microsoft.com/office/drawing/2014/main" id="{C6B4C924-7C20-4864-ABFA-4C4C4DD8C2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380" y="3144382"/>
            <a:ext cx="1131851" cy="1617287"/>
          </a:xfrm>
          <a:prstGeom prst="rect">
            <a:avLst/>
          </a:prstGeom>
          <a:noFill/>
          <a:ln w="9525">
            <a:solidFill>
              <a:schemeClr val="tx1">
                <a:lumMod val="75000"/>
                <a:lumOff val="25000"/>
              </a:schemeClr>
            </a:solidFill>
            <a:miter lim="800000"/>
            <a:headEnd/>
            <a:tailEnd/>
          </a:ln>
          <a:effectLst>
            <a:outerShdw blurRad="50800" dist="38100" dir="2700000" algn="tl" rotWithShape="0">
              <a:prstClr val="black">
                <a:alpha val="40000"/>
              </a:prstClr>
            </a:outerShdw>
          </a:effectLst>
        </p:spPr>
      </p:pic>
      <p:sp>
        <p:nvSpPr>
          <p:cNvPr id="6" name="TextBox 5"/>
          <p:cNvSpPr txBox="1"/>
          <p:nvPr/>
        </p:nvSpPr>
        <p:spPr>
          <a:xfrm>
            <a:off x="1636231" y="1462098"/>
            <a:ext cx="1421611" cy="738664"/>
          </a:xfrm>
          <a:prstGeom prst="rect">
            <a:avLst/>
          </a:prstGeom>
          <a:noFill/>
        </p:spPr>
        <p:txBody>
          <a:bodyPr wrap="square" rtlCol="0">
            <a:spAutoFit/>
          </a:bodyPr>
          <a:lstStyle/>
          <a:p>
            <a:pPr algn="l"/>
            <a:r>
              <a:rPr lang="de-CH" sz="1400" dirty="0" smtClean="0">
                <a:hlinkClick r:id="rId4"/>
              </a:rPr>
              <a:t>Sanitation </a:t>
            </a:r>
            <a:r>
              <a:rPr lang="de-CH" sz="1400" dirty="0" err="1" smtClean="0">
                <a:hlinkClick r:id="rId4"/>
              </a:rPr>
              <a:t>Compendium</a:t>
            </a:r>
            <a:r>
              <a:rPr lang="de-CH" sz="1400" dirty="0" smtClean="0">
                <a:hlinkClick r:id="rId4"/>
              </a:rPr>
              <a:t> </a:t>
            </a:r>
            <a:r>
              <a:rPr lang="de-CH" sz="1400" dirty="0">
                <a:hlinkClick r:id="rId4"/>
              </a:rPr>
              <a:t>(2014)</a:t>
            </a:r>
            <a:endParaRPr lang="de-CH" sz="1400" dirty="0"/>
          </a:p>
        </p:txBody>
      </p:sp>
      <p:sp>
        <p:nvSpPr>
          <p:cNvPr id="7" name="TextBox 6"/>
          <p:cNvSpPr txBox="1"/>
          <p:nvPr/>
        </p:nvSpPr>
        <p:spPr>
          <a:xfrm>
            <a:off x="1663704" y="3583693"/>
            <a:ext cx="1421611" cy="738664"/>
          </a:xfrm>
          <a:prstGeom prst="rect">
            <a:avLst/>
          </a:prstGeom>
          <a:noFill/>
        </p:spPr>
        <p:txBody>
          <a:bodyPr wrap="square" rtlCol="0">
            <a:spAutoFit/>
          </a:bodyPr>
          <a:lstStyle/>
          <a:p>
            <a:pPr algn="l"/>
            <a:r>
              <a:rPr lang="de-CH" sz="1400" dirty="0" smtClean="0">
                <a:hlinkClick r:id="rId5"/>
              </a:rPr>
              <a:t>Faecal </a:t>
            </a:r>
            <a:r>
              <a:rPr lang="de-CH" sz="1400" dirty="0" err="1" smtClean="0">
                <a:hlinkClick r:id="rId5"/>
              </a:rPr>
              <a:t>Sludge</a:t>
            </a:r>
            <a:r>
              <a:rPr lang="de-CH" sz="1400" dirty="0" smtClean="0">
                <a:hlinkClick r:id="rId5"/>
              </a:rPr>
              <a:t> Management (</a:t>
            </a:r>
            <a:r>
              <a:rPr lang="de-CH" sz="1400" dirty="0">
                <a:hlinkClick r:id="rId5"/>
              </a:rPr>
              <a:t>2014)</a:t>
            </a:r>
            <a:endParaRPr lang="de-CH" sz="1400" dirty="0"/>
          </a:p>
        </p:txBody>
      </p:sp>
      <p:sp>
        <p:nvSpPr>
          <p:cNvPr id="8" name="TextBox 7"/>
          <p:cNvSpPr txBox="1"/>
          <p:nvPr/>
        </p:nvSpPr>
        <p:spPr>
          <a:xfrm>
            <a:off x="4431780" y="1462098"/>
            <a:ext cx="1410340" cy="738664"/>
          </a:xfrm>
          <a:prstGeom prst="rect">
            <a:avLst/>
          </a:prstGeom>
          <a:noFill/>
        </p:spPr>
        <p:txBody>
          <a:bodyPr wrap="square" rtlCol="0">
            <a:spAutoFit/>
          </a:bodyPr>
          <a:lstStyle/>
          <a:p>
            <a:pPr algn="l"/>
            <a:r>
              <a:rPr lang="de-CH" sz="1400" dirty="0" smtClean="0"/>
              <a:t>Water </a:t>
            </a:r>
          </a:p>
          <a:p>
            <a:pPr algn="l"/>
            <a:r>
              <a:rPr lang="de-CH" sz="1400" dirty="0" err="1" smtClean="0"/>
              <a:t>Compendium</a:t>
            </a:r>
            <a:r>
              <a:rPr lang="de-CH" sz="1400" dirty="0" smtClean="0"/>
              <a:t> (2022)</a:t>
            </a:r>
            <a:endParaRPr lang="de-CH" sz="1400" dirty="0"/>
          </a:p>
        </p:txBody>
      </p:sp>
      <p:sp>
        <p:nvSpPr>
          <p:cNvPr id="9" name="Textfeld 12">
            <a:extLst>
              <a:ext uri="{FF2B5EF4-FFF2-40B4-BE49-F238E27FC236}">
                <a16:creationId xmlns:a16="http://schemas.microsoft.com/office/drawing/2014/main" id="{083D7611-F0E4-4FE0-93AB-2AF0751534E6}"/>
              </a:ext>
            </a:extLst>
          </p:cNvPr>
          <p:cNvSpPr txBox="1"/>
          <p:nvPr/>
        </p:nvSpPr>
        <p:spPr>
          <a:xfrm>
            <a:off x="4434062" y="3583693"/>
            <a:ext cx="1562514" cy="738664"/>
          </a:xfrm>
          <a:prstGeom prst="rect">
            <a:avLst/>
          </a:prstGeom>
          <a:noFill/>
        </p:spPr>
        <p:txBody>
          <a:bodyPr wrap="square">
            <a:spAutoFit/>
          </a:bodyPr>
          <a:lstStyle/>
          <a:p>
            <a:pPr marL="0" marR="0" algn="l">
              <a:spcBef>
                <a:spcPts val="0"/>
              </a:spcBef>
              <a:spcAft>
                <a:spcPts val="0"/>
              </a:spcAft>
            </a:pPr>
            <a:r>
              <a:rPr lang="en-GB" sz="1400" b="0" dirty="0" smtClean="0">
                <a:effectLst/>
                <a:latin typeface="+mj-lt"/>
                <a:hlinkClick r:id="rId6"/>
              </a:rPr>
              <a:t>Rural </a:t>
            </a:r>
            <a:r>
              <a:rPr lang="en-GB" sz="1400" b="0" dirty="0">
                <a:effectLst/>
                <a:latin typeface="+mj-lt"/>
                <a:hlinkClick r:id="rId6"/>
              </a:rPr>
              <a:t>Community Water </a:t>
            </a:r>
            <a:r>
              <a:rPr lang="en-GB" sz="1400" b="0" dirty="0" smtClean="0">
                <a:effectLst/>
                <a:latin typeface="+mj-lt"/>
                <a:hlinkClick r:id="rId6"/>
              </a:rPr>
              <a:t>Supply </a:t>
            </a:r>
            <a:r>
              <a:rPr lang="en-GB" sz="1400" dirty="0">
                <a:latin typeface="+mj-lt"/>
                <a:hlinkClick r:id="rId6"/>
              </a:rPr>
              <a:t>(2021) </a:t>
            </a:r>
            <a:endParaRPr lang="en-GB" sz="1400" dirty="0">
              <a:latin typeface="+mj-lt"/>
            </a:endParaRPr>
          </a:p>
        </p:txBody>
      </p:sp>
      <p:sp>
        <p:nvSpPr>
          <p:cNvPr id="2" name="TextBox 1"/>
          <p:cNvSpPr txBox="1"/>
          <p:nvPr/>
        </p:nvSpPr>
        <p:spPr>
          <a:xfrm>
            <a:off x="5686930" y="4636424"/>
            <a:ext cx="3277683" cy="369332"/>
          </a:xfrm>
          <a:prstGeom prst="rect">
            <a:avLst/>
          </a:prstGeom>
          <a:noFill/>
        </p:spPr>
        <p:txBody>
          <a:bodyPr wrap="square" rtlCol="0">
            <a:spAutoFit/>
          </a:bodyPr>
          <a:lstStyle/>
          <a:p>
            <a:r>
              <a:rPr lang="de-CH" dirty="0" smtClean="0">
                <a:solidFill>
                  <a:srgbClr val="C00000"/>
                </a:solidFill>
              </a:rPr>
              <a:t> </a:t>
            </a:r>
            <a:r>
              <a:rPr lang="de-CH" i="1" dirty="0" smtClean="0">
                <a:solidFill>
                  <a:srgbClr val="C00000"/>
                </a:solidFill>
                <a:hlinkClick r:id="rId7"/>
              </a:rPr>
              <a:t>Why </a:t>
            </a:r>
            <a:r>
              <a:rPr lang="de-CH" i="1" dirty="0" err="1" smtClean="0">
                <a:solidFill>
                  <a:srgbClr val="C00000"/>
                </a:solidFill>
                <a:hlinkClick r:id="rId7"/>
              </a:rPr>
              <a:t>shit</a:t>
            </a:r>
            <a:r>
              <a:rPr lang="de-CH" i="1" dirty="0" smtClean="0">
                <a:solidFill>
                  <a:srgbClr val="C00000"/>
                </a:solidFill>
                <a:hlinkClick r:id="rId7"/>
              </a:rPr>
              <a:t> </a:t>
            </a:r>
            <a:r>
              <a:rPr lang="de-CH" i="1" dirty="0" err="1" smtClean="0">
                <a:solidFill>
                  <a:srgbClr val="C00000"/>
                </a:solidFill>
                <a:hlinkClick r:id="rId7"/>
              </a:rPr>
              <a:t>matters</a:t>
            </a:r>
            <a:r>
              <a:rPr lang="de-CH" i="1" dirty="0" smtClean="0">
                <a:solidFill>
                  <a:srgbClr val="C00000"/>
                </a:solidFill>
                <a:hlinkClick r:id="rId7"/>
              </a:rPr>
              <a:t> </a:t>
            </a:r>
            <a:r>
              <a:rPr lang="de-CH" i="1" dirty="0" smtClean="0"/>
              <a:t>&gt; </a:t>
            </a:r>
            <a:r>
              <a:rPr lang="de-CH" dirty="0" err="1" smtClean="0"/>
              <a:t>TEDx</a:t>
            </a:r>
            <a:r>
              <a:rPr lang="de-CH" dirty="0" smtClean="0"/>
              <a:t> </a:t>
            </a:r>
            <a:r>
              <a:rPr lang="de-CH" dirty="0" err="1" smtClean="0"/>
              <a:t>talk</a:t>
            </a:r>
            <a:endParaRPr lang="de-CH" dirty="0"/>
          </a:p>
        </p:txBody>
      </p:sp>
      <p:pic>
        <p:nvPicPr>
          <p:cNvPr id="12" name="Grafik 10">
            <a:extLst>
              <a:ext uri="{FF2B5EF4-FFF2-40B4-BE49-F238E27FC236}">
                <a16:creationId xmlns:a16="http://schemas.microsoft.com/office/drawing/2014/main" id="{AAFA0F4F-A699-D64F-9CC9-EE19A51981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269" r="40938"/>
          <a:stretch/>
        </p:blipFill>
        <p:spPr>
          <a:xfrm>
            <a:off x="5305060" y="4564042"/>
            <a:ext cx="504056" cy="514096"/>
          </a:xfrm>
          <a:prstGeom prst="rect">
            <a:avLst/>
          </a:prstGeom>
        </p:spPr>
      </p:pic>
      <p:pic>
        <p:nvPicPr>
          <p:cNvPr id="11" name="Picture 10"/>
          <p:cNvPicPr>
            <a:picLocks noChangeAspect="1"/>
          </p:cNvPicPr>
          <p:nvPr/>
        </p:nvPicPr>
        <p:blipFill>
          <a:blip r:embed="rId9"/>
          <a:stretch>
            <a:fillRect/>
          </a:stretch>
        </p:blipFill>
        <p:spPr>
          <a:xfrm>
            <a:off x="5973260" y="1120611"/>
            <a:ext cx="1166286" cy="1637080"/>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10"/>
          <a:srcRect t="536" b="3989"/>
          <a:stretch/>
        </p:blipFill>
        <p:spPr>
          <a:xfrm>
            <a:off x="3263013" y="3144382"/>
            <a:ext cx="1152531" cy="1656184"/>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7139545" y="1456393"/>
            <a:ext cx="1812467" cy="954107"/>
          </a:xfrm>
          <a:prstGeom prst="rect">
            <a:avLst/>
          </a:prstGeom>
          <a:noFill/>
        </p:spPr>
        <p:txBody>
          <a:bodyPr wrap="square" rtlCol="0">
            <a:spAutoFit/>
          </a:bodyPr>
          <a:lstStyle/>
          <a:p>
            <a:pPr algn="l"/>
            <a:r>
              <a:rPr lang="de-CH" sz="1400" dirty="0" smtClean="0">
                <a:hlinkClick r:id="rId11"/>
              </a:rPr>
              <a:t>Global Report on </a:t>
            </a:r>
            <a:r>
              <a:rPr lang="de-CH" sz="1400" dirty="0" err="1" smtClean="0">
                <a:hlinkClick r:id="rId11"/>
              </a:rPr>
              <a:t>Sanitation</a:t>
            </a:r>
            <a:r>
              <a:rPr lang="de-CH" sz="1400" dirty="0" smtClean="0">
                <a:hlinkClick r:id="rId11"/>
              </a:rPr>
              <a:t> &amp; </a:t>
            </a:r>
            <a:r>
              <a:rPr lang="de-CH" sz="1400" dirty="0" err="1" smtClean="0">
                <a:hlinkClick r:id="rId11"/>
              </a:rPr>
              <a:t>Wastewater</a:t>
            </a:r>
            <a:r>
              <a:rPr lang="de-CH" sz="1400" dirty="0" smtClean="0">
                <a:hlinkClick r:id="rId11"/>
              </a:rPr>
              <a:t> Management (2023)</a:t>
            </a:r>
            <a:endParaRPr lang="de-CH" sz="1400" dirty="0"/>
          </a:p>
        </p:txBody>
      </p:sp>
      <p:pic>
        <p:nvPicPr>
          <p:cNvPr id="30" name="Picture 29"/>
          <p:cNvPicPr>
            <a:picLocks noChangeAspect="1"/>
          </p:cNvPicPr>
          <p:nvPr/>
        </p:nvPicPr>
        <p:blipFill>
          <a:blip r:embed="rId12"/>
          <a:stretch>
            <a:fillRect/>
          </a:stretch>
        </p:blipFill>
        <p:spPr>
          <a:xfrm>
            <a:off x="3214872" y="1120611"/>
            <a:ext cx="1248811" cy="18894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04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8" descr="Questions contour">
            <a:extLst>
              <a:ext uri="{FF2B5EF4-FFF2-40B4-BE49-F238E27FC236}">
                <a16:creationId xmlns:a16="http://schemas.microsoft.com/office/drawing/2014/main" id="{25080861-4EED-189B-3E77-700687F55E5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942822" y="1492250"/>
            <a:ext cx="2836075" cy="2836075"/>
          </a:xfrm>
          <a:prstGeom prst="rect">
            <a:avLst/>
          </a:prstGeom>
        </p:spPr>
      </p:pic>
      <p:sp>
        <p:nvSpPr>
          <p:cNvPr id="5"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Questions</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4217255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bwMode="auto">
          <a:xfrm>
            <a:off x="395537" y="267494"/>
            <a:ext cx="331236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l" rtl="0" eaLnBrk="0" fontAlgn="base" hangingPunct="0">
              <a:spcBef>
                <a:spcPct val="0"/>
              </a:spcBef>
              <a:spcAft>
                <a:spcPct val="0"/>
              </a:spcAft>
              <a:defRPr sz="2500" b="1" kern="1200">
                <a:solidFill>
                  <a:schemeClr val="tx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de-CH" sz="2400" b="0" dirty="0" smtClean="0">
                <a:solidFill>
                  <a:schemeClr val="accent6">
                    <a:lumMod val="20000"/>
                    <a:lumOff val="80000"/>
                  </a:schemeClr>
                </a:solidFill>
                <a:latin typeface="Arial" panose="020B0604020202020204" pitchFamily="34" charset="0"/>
                <a:cs typeface="Arial" panose="020B0604020202020204" pitchFamily="34" charset="0"/>
              </a:rPr>
              <a:t>Herzlichen Dank !</a:t>
            </a:r>
            <a:endParaRPr lang="en-GB" sz="2400" b="0" dirty="0">
              <a:solidFill>
                <a:schemeClr val="accent6">
                  <a:lumMod val="20000"/>
                  <a:lumOff val="80000"/>
                </a:schemeClr>
              </a:solidFill>
              <a:latin typeface="Arial" panose="020B0604020202020204" pitchFamily="34" charset="0"/>
              <a:cs typeface="Arial" panose="020B0604020202020204" pitchFamily="34" charset="0"/>
            </a:endParaRPr>
          </a:p>
        </p:txBody>
      </p:sp>
      <p:pic>
        <p:nvPicPr>
          <p:cNvPr id="9" name="Picture 8" descr="A close up of an animal&#10;&#10;Description automatically generated">
            <a:extLst>
              <a:ext uri="{FF2B5EF4-FFF2-40B4-BE49-F238E27FC236}">
                <a16:creationId xmlns:a16="http://schemas.microsoft.com/office/drawing/2014/main" id="{65EE9AD1-6EEE-4FD3-9B10-316BD5FA8C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7" y="0"/>
            <a:ext cx="9180512" cy="5148034"/>
          </a:xfrm>
          <a:prstGeom prst="rect">
            <a:avLst/>
          </a:prstGeom>
        </p:spPr>
      </p:pic>
      <p:sp>
        <p:nvSpPr>
          <p:cNvPr id="2" name="TextBox 1"/>
          <p:cNvSpPr txBox="1"/>
          <p:nvPr/>
        </p:nvSpPr>
        <p:spPr>
          <a:xfrm>
            <a:off x="1475656" y="2643758"/>
            <a:ext cx="3384376" cy="954107"/>
          </a:xfrm>
          <a:prstGeom prst="rect">
            <a:avLst/>
          </a:prstGeom>
          <a:noFill/>
        </p:spPr>
        <p:txBody>
          <a:bodyPr wrap="square" rtlCol="0">
            <a:spAutoFit/>
          </a:bodyPr>
          <a:lstStyle/>
          <a:p>
            <a:r>
              <a:rPr lang="de-CH" sz="2800" b="1" dirty="0" smtClean="0">
                <a:solidFill>
                  <a:schemeClr val="bg1"/>
                </a:solidFill>
                <a:latin typeface="Arial Black" panose="020B0A04020102020204" pitchFamily="34" charset="0"/>
              </a:rPr>
              <a:t>Merci </a:t>
            </a:r>
            <a:r>
              <a:rPr lang="de-CH" sz="2800" b="1" dirty="0" err="1" smtClean="0">
                <a:solidFill>
                  <a:schemeClr val="bg1"/>
                </a:solidFill>
                <a:latin typeface="Arial Black" panose="020B0A04020102020204" pitchFamily="34" charset="0"/>
              </a:rPr>
              <a:t>bien</a:t>
            </a:r>
            <a:endParaRPr lang="de-CH" sz="2800" b="1" dirty="0" smtClean="0">
              <a:solidFill>
                <a:schemeClr val="bg1"/>
              </a:solidFill>
              <a:latin typeface="Arial Black" panose="020B0A04020102020204" pitchFamily="34" charset="0"/>
            </a:endParaRPr>
          </a:p>
          <a:p>
            <a:r>
              <a:rPr lang="de-CH" sz="2800" b="1" dirty="0" err="1" smtClean="0">
                <a:solidFill>
                  <a:schemeClr val="bg1"/>
                </a:solidFill>
                <a:latin typeface="Arial Black" panose="020B0A04020102020204" pitchFamily="34" charset="0"/>
              </a:rPr>
              <a:t>Thanks</a:t>
            </a:r>
            <a:r>
              <a:rPr lang="de-CH" sz="2800" b="1" dirty="0" smtClean="0">
                <a:solidFill>
                  <a:schemeClr val="bg1"/>
                </a:solidFill>
                <a:latin typeface="Arial Black" panose="020B0A04020102020204" pitchFamily="34" charset="0"/>
              </a:rPr>
              <a:t> a </a:t>
            </a:r>
            <a:r>
              <a:rPr lang="de-CH" sz="2800" b="1" dirty="0" err="1" smtClean="0">
                <a:solidFill>
                  <a:schemeClr val="bg1"/>
                </a:solidFill>
                <a:latin typeface="Arial Black" panose="020B0A04020102020204" pitchFamily="34" charset="0"/>
              </a:rPr>
              <a:t>lot</a:t>
            </a:r>
            <a:r>
              <a:rPr lang="de-CH" sz="2800" b="1" dirty="0" smtClean="0">
                <a:solidFill>
                  <a:schemeClr val="bg1"/>
                </a:solidFill>
                <a:latin typeface="Arial Black" panose="020B0A04020102020204" pitchFamily="34" charset="0"/>
              </a:rPr>
              <a:t>!</a:t>
            </a:r>
            <a:endParaRPr lang="de-CH"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42476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268" y="2355850"/>
            <a:ext cx="7200000" cy="324000"/>
          </a:xfrm>
        </p:spPr>
        <p:txBody>
          <a:bodyPr>
            <a:normAutofit fontScale="90000"/>
          </a:bodyPr>
          <a:lstStyle/>
          <a:p>
            <a:pPr algn="r"/>
            <a:r>
              <a:rPr lang="de-CH" dirty="0" smtClean="0"/>
              <a:t>Part I – </a:t>
            </a:r>
            <a:r>
              <a:rPr lang="de-CH" dirty="0" err="1" smtClean="0"/>
              <a:t>Introducing</a:t>
            </a:r>
            <a:r>
              <a:rPr lang="de-CH" dirty="0" smtClean="0"/>
              <a:t> </a:t>
            </a:r>
            <a:r>
              <a:rPr lang="de-CH" dirty="0" err="1" smtClean="0"/>
              <a:t>Sandec</a:t>
            </a:r>
            <a:endParaRPr lang="de-CH" dirty="0"/>
          </a:p>
        </p:txBody>
      </p:sp>
      <p:sp>
        <p:nvSpPr>
          <p:cNvPr id="6" name="Slide Number Placeholder 5"/>
          <p:cNvSpPr>
            <a:spLocks noGrp="1"/>
          </p:cNvSpPr>
          <p:nvPr>
            <p:ph type="sldNum" sz="quarter" idx="16"/>
          </p:nvPr>
        </p:nvSpPr>
        <p:spPr/>
        <p:txBody>
          <a:bodyPr/>
          <a:lstStyle/>
          <a:p>
            <a:fld id="{54543CB6-FA17-4D41-B947-609ACDD8DA3C}" type="slidenum">
              <a:rPr lang="de-DE" smtClean="0"/>
              <a:t>6</a:t>
            </a:fld>
            <a:endParaRPr lang="de-DE" dirty="0"/>
          </a:p>
        </p:txBody>
      </p:sp>
    </p:spTree>
    <p:extLst>
      <p:ext uri="{BB962C8B-B14F-4D97-AF65-F5344CB8AC3E}">
        <p14:creationId xmlns:p14="http://schemas.microsoft.com/office/powerpoint/2010/main" val="2644865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2001" b="9401"/>
          <a:stretch/>
        </p:blipFill>
        <p:spPr>
          <a:xfrm>
            <a:off x="539552" y="957631"/>
            <a:ext cx="6858000" cy="3528392"/>
          </a:xfrm>
          <a:prstGeom prst="rect">
            <a:avLst/>
          </a:prstGeom>
          <a:effectLst>
            <a:outerShdw blurRad="50800" dist="38100" dir="2700000" algn="tl" rotWithShape="0">
              <a:prstClr val="black">
                <a:alpha val="40000"/>
              </a:prstClr>
            </a:outerShdw>
          </a:effectLst>
        </p:spPr>
      </p:pic>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Introducing Sandec</a:t>
            </a:r>
            <a:endParaRPr lang="en-US" altLang="en-US" sz="2500" b="1" dirty="0">
              <a:solidFill>
                <a:schemeClr val="accent6">
                  <a:lumMod val="20000"/>
                  <a:lumOff val="80000"/>
                </a:schemeClr>
              </a:solidFill>
            </a:endParaRPr>
          </a:p>
        </p:txBody>
      </p:sp>
      <p:pic>
        <p:nvPicPr>
          <p:cNvPr id="4" name="Picture 6">
            <a:extLst>
              <a:ext uri="{FF2B5EF4-FFF2-40B4-BE49-F238E27FC236}">
                <a16:creationId xmlns:a16="http://schemas.microsoft.com/office/drawing/2014/main" id="{0639A5E2-A21F-1443-8B38-0ADC66306F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3214" y="155018"/>
            <a:ext cx="2687298" cy="48559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9512" y="3909885"/>
            <a:ext cx="1061533" cy="1131590"/>
          </a:xfrm>
          <a:prstGeom prst="rect">
            <a:avLst/>
          </a:prstGeom>
        </p:spPr>
      </p:pic>
    </p:spTree>
    <p:extLst>
      <p:ext uri="{BB962C8B-B14F-4D97-AF65-F5344CB8AC3E}">
        <p14:creationId xmlns:p14="http://schemas.microsoft.com/office/powerpoint/2010/main" val="1344178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fontScale="92500" lnSpcReduction="20000"/>
          </a:bodyPr>
          <a:lstStyle/>
          <a:p>
            <a:r>
              <a:rPr lang="de-CH" dirty="0" err="1" smtClean="0"/>
              <a:t>Our</a:t>
            </a:r>
            <a:r>
              <a:rPr lang="de-CH" dirty="0" smtClean="0"/>
              <a:t> 5 </a:t>
            </a:r>
            <a:r>
              <a:rPr lang="de-CH" dirty="0" err="1" smtClean="0"/>
              <a:t>research</a:t>
            </a:r>
            <a:r>
              <a:rPr lang="de-CH" dirty="0" smtClean="0"/>
              <a:t> </a:t>
            </a:r>
            <a:r>
              <a:rPr lang="de-CH" dirty="0" err="1" smtClean="0"/>
              <a:t>groups</a:t>
            </a:r>
            <a:r>
              <a:rPr lang="de-CH" dirty="0" smtClean="0"/>
              <a:t> </a:t>
            </a:r>
            <a:r>
              <a:rPr lang="de-CH" dirty="0" err="1" smtClean="0"/>
              <a:t>are</a:t>
            </a:r>
            <a:endParaRPr lang="en-GB" dirty="0"/>
          </a:p>
        </p:txBody>
      </p:sp>
      <p:sp>
        <p:nvSpPr>
          <p:cNvPr id="4" name="Titel 3"/>
          <p:cNvSpPr>
            <a:spLocks noGrp="1"/>
          </p:cNvSpPr>
          <p:nvPr>
            <p:ph type="title"/>
          </p:nvPr>
        </p:nvSpPr>
        <p:spPr>
          <a:xfrm>
            <a:off x="179512" y="1149592"/>
            <a:ext cx="8496944" cy="324000"/>
          </a:xfrm>
        </p:spPr>
        <p:txBody>
          <a:bodyPr>
            <a:normAutofit fontScale="90000"/>
          </a:bodyPr>
          <a:lstStyle/>
          <a:p>
            <a:r>
              <a:rPr lang="de-CH" dirty="0" err="1" smtClean="0"/>
              <a:t>Eawag</a:t>
            </a:r>
            <a:r>
              <a:rPr lang="de-CH" dirty="0" smtClean="0"/>
              <a:t> Department </a:t>
            </a:r>
            <a:r>
              <a:rPr lang="de-CH" dirty="0" err="1" smtClean="0"/>
              <a:t>Sanitation</a:t>
            </a:r>
            <a:r>
              <a:rPr lang="de-CH" dirty="0" smtClean="0"/>
              <a:t> </a:t>
            </a:r>
            <a:r>
              <a:rPr lang="de-CH" dirty="0" err="1" smtClean="0"/>
              <a:t>for</a:t>
            </a:r>
            <a:r>
              <a:rPr lang="de-CH" dirty="0" smtClean="0"/>
              <a:t> Development (</a:t>
            </a:r>
            <a:r>
              <a:rPr lang="de-CH" dirty="0" err="1" smtClean="0"/>
              <a:t>Sandec</a:t>
            </a:r>
            <a:r>
              <a:rPr lang="de-CH" dirty="0" smtClean="0"/>
              <a:t>)</a:t>
            </a:r>
            <a:endParaRPr lang="en-GB" dirty="0"/>
          </a:p>
        </p:txBody>
      </p:sp>
      <p:pic>
        <p:nvPicPr>
          <p:cNvPr id="1026" name="Picture 2" descr="http://www.eawag.ch/fileadmin/_processed_/csm_ESP_small_712e12f565.jpg">
            <a:hlinkClick r:id="rId2" tooltip="Strategic Environmental Sanitation Plannin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518" y="1826489"/>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eawag.ch/fileadmin/_processed_/csm_MSWM_small_4f345e5343.jpg">
            <a:hlinkClick r:id="rId4" tooltip="Municipal Solid Waste Managemen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5758" y="2715766"/>
            <a:ext cx="95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awag.ch/fileadmin/_processed_/csm_E_WM_small_f77c54d72a.jpg">
            <a:hlinkClick r:id="rId6" tooltip="Excreta and Wastewater Managemen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523" y="3986938"/>
            <a:ext cx="9525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eawag.ch/fileadmin/_processed_/csm_WS_T_small_1eb9042bca.jpg">
            <a:hlinkClick r:id="rId8" tooltip="Water Supply and Treatmen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4705" y="397741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awag.ch/fileadmin/_processed_/csm_SWP_small_7cb4b7923e.jpg">
            <a:hlinkClick r:id="rId10" tooltip="Safe Water Promotion"/>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9278" y="2730054"/>
            <a:ext cx="952500" cy="933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775924" y="1918143"/>
            <a:ext cx="4174892" cy="338554"/>
          </a:xfrm>
          <a:prstGeom prst="rect">
            <a:avLst/>
          </a:prstGeom>
          <a:noFill/>
        </p:spPr>
        <p:txBody>
          <a:bodyPr wrap="square" rtlCol="0">
            <a:spAutoFit/>
          </a:bodyPr>
          <a:lstStyle/>
          <a:p>
            <a:r>
              <a:rPr lang="de-CH" sz="1600" dirty="0" smtClean="0"/>
              <a:t>Strategic </a:t>
            </a:r>
            <a:r>
              <a:rPr lang="de-CH" sz="1600" dirty="0" smtClean="0">
                <a:effectLst>
                  <a:outerShdw blurRad="38100" dist="38100" dir="2700000" algn="tl">
                    <a:srgbClr val="000000">
                      <a:alpha val="43137"/>
                    </a:srgbClr>
                  </a:outerShdw>
                </a:effectLst>
              </a:rPr>
              <a:t>Environmental </a:t>
            </a:r>
            <a:r>
              <a:rPr lang="de-CH" sz="1600" dirty="0" err="1" smtClean="0">
                <a:effectLst>
                  <a:outerShdw blurRad="38100" dist="38100" dir="2700000" algn="tl">
                    <a:srgbClr val="000000">
                      <a:alpha val="43137"/>
                    </a:srgbClr>
                  </a:outerShdw>
                </a:effectLst>
              </a:rPr>
              <a:t>Sanitation</a:t>
            </a:r>
            <a:r>
              <a:rPr lang="de-CH" sz="1600" dirty="0" smtClean="0">
                <a:effectLst>
                  <a:outerShdw blurRad="38100" dist="38100" dir="2700000" algn="tl">
                    <a:srgbClr val="000000">
                      <a:alpha val="43137"/>
                    </a:srgbClr>
                  </a:outerShdw>
                </a:effectLst>
              </a:rPr>
              <a:t> </a:t>
            </a:r>
            <a:r>
              <a:rPr lang="de-CH" sz="1600" dirty="0" err="1" smtClean="0"/>
              <a:t>Planning</a:t>
            </a:r>
            <a:endParaRPr lang="en-GB" sz="1600" dirty="0"/>
          </a:p>
        </p:txBody>
      </p:sp>
      <p:sp>
        <p:nvSpPr>
          <p:cNvPr id="12" name="Textfeld 11"/>
          <p:cNvSpPr txBox="1"/>
          <p:nvPr/>
        </p:nvSpPr>
        <p:spPr>
          <a:xfrm>
            <a:off x="6235940" y="2915254"/>
            <a:ext cx="2728548" cy="584775"/>
          </a:xfrm>
          <a:prstGeom prst="rect">
            <a:avLst/>
          </a:prstGeom>
          <a:noFill/>
        </p:spPr>
        <p:txBody>
          <a:bodyPr wrap="square" rtlCol="0">
            <a:spAutoFit/>
          </a:bodyPr>
          <a:lstStyle/>
          <a:p>
            <a:r>
              <a:rPr lang="de-CH" sz="1600" dirty="0" err="1" smtClean="0"/>
              <a:t>Municipal</a:t>
            </a:r>
            <a:r>
              <a:rPr lang="de-CH" sz="1600" dirty="0" smtClean="0"/>
              <a:t> </a:t>
            </a:r>
            <a:r>
              <a:rPr lang="de-CH" sz="1600" dirty="0" smtClean="0">
                <a:effectLst>
                  <a:outerShdw blurRad="38100" dist="38100" dir="2700000" algn="tl">
                    <a:srgbClr val="000000">
                      <a:alpha val="43137"/>
                    </a:srgbClr>
                  </a:outerShdw>
                </a:effectLst>
              </a:rPr>
              <a:t>Solid </a:t>
            </a:r>
            <a:r>
              <a:rPr lang="de-CH" sz="1600" dirty="0" err="1" smtClean="0">
                <a:effectLst>
                  <a:outerShdw blurRad="38100" dist="38100" dir="2700000" algn="tl">
                    <a:srgbClr val="000000">
                      <a:alpha val="43137"/>
                    </a:srgbClr>
                  </a:outerShdw>
                </a:effectLst>
              </a:rPr>
              <a:t>Waste</a:t>
            </a:r>
            <a:r>
              <a:rPr lang="de-CH" sz="1600" dirty="0" smtClean="0">
                <a:effectLst>
                  <a:outerShdw blurRad="38100" dist="38100" dir="2700000" algn="tl">
                    <a:srgbClr val="000000">
                      <a:alpha val="43137"/>
                    </a:srgbClr>
                  </a:outerShdw>
                </a:effectLst>
              </a:rPr>
              <a:t> </a:t>
            </a:r>
            <a:r>
              <a:rPr lang="de-CH" sz="1600" dirty="0" smtClean="0"/>
              <a:t>Management</a:t>
            </a:r>
            <a:endParaRPr lang="en-GB" sz="1600" dirty="0"/>
          </a:p>
        </p:txBody>
      </p:sp>
      <p:sp>
        <p:nvSpPr>
          <p:cNvPr id="13" name="Textfeld 12"/>
          <p:cNvSpPr txBox="1"/>
          <p:nvPr/>
        </p:nvSpPr>
        <p:spPr>
          <a:xfrm>
            <a:off x="5675173" y="4161275"/>
            <a:ext cx="2728548" cy="584775"/>
          </a:xfrm>
          <a:prstGeom prst="rect">
            <a:avLst/>
          </a:prstGeom>
          <a:noFill/>
        </p:spPr>
        <p:txBody>
          <a:bodyPr wrap="square" rtlCol="0">
            <a:spAutoFit/>
          </a:bodyPr>
          <a:lstStyle/>
          <a:p>
            <a:r>
              <a:rPr lang="de-CH" sz="1600" dirty="0" smtClean="0"/>
              <a:t>Management </a:t>
            </a:r>
            <a:r>
              <a:rPr lang="de-CH" sz="1600" dirty="0" err="1" smtClean="0"/>
              <a:t>of</a:t>
            </a:r>
            <a:r>
              <a:rPr lang="de-CH" sz="1600" dirty="0" smtClean="0">
                <a:effectLst>
                  <a:outerShdw blurRad="38100" dist="38100" dir="2700000" algn="tl">
                    <a:srgbClr val="000000">
                      <a:alpha val="43137"/>
                    </a:srgbClr>
                  </a:outerShdw>
                </a:effectLst>
              </a:rPr>
              <a:t> </a:t>
            </a:r>
            <a:r>
              <a:rPr lang="de-CH" sz="1600" dirty="0" err="1" smtClean="0">
                <a:effectLst>
                  <a:outerShdw blurRad="38100" dist="38100" dir="2700000" algn="tl">
                    <a:srgbClr val="000000">
                      <a:alpha val="43137"/>
                    </a:srgbClr>
                  </a:outerShdw>
                </a:effectLst>
              </a:rPr>
              <a:t>Excreta</a:t>
            </a:r>
            <a:r>
              <a:rPr lang="de-CH" sz="1600" dirty="0" smtClean="0">
                <a:effectLst>
                  <a:outerShdw blurRad="38100" dist="38100" dir="2700000" algn="tl">
                    <a:srgbClr val="000000">
                      <a:alpha val="43137"/>
                    </a:srgbClr>
                  </a:outerShdw>
                </a:effectLst>
              </a:rPr>
              <a:t>, </a:t>
            </a:r>
            <a:r>
              <a:rPr lang="de-CH" sz="1600" dirty="0" err="1" smtClean="0">
                <a:effectLst>
                  <a:outerShdw blurRad="38100" dist="38100" dir="2700000" algn="tl">
                    <a:srgbClr val="000000">
                      <a:alpha val="43137"/>
                    </a:srgbClr>
                  </a:outerShdw>
                </a:effectLst>
              </a:rPr>
              <a:t>Wastewater</a:t>
            </a:r>
            <a:r>
              <a:rPr lang="de-CH" sz="1600" dirty="0" smtClean="0">
                <a:effectLst>
                  <a:outerShdw blurRad="38100" dist="38100" dir="2700000" algn="tl">
                    <a:srgbClr val="000000">
                      <a:alpha val="43137"/>
                    </a:srgbClr>
                  </a:outerShdw>
                </a:effectLst>
              </a:rPr>
              <a:t> </a:t>
            </a:r>
            <a:r>
              <a:rPr lang="de-CH" sz="1600" dirty="0" err="1" smtClean="0">
                <a:effectLst>
                  <a:outerShdw blurRad="38100" dist="38100" dir="2700000" algn="tl">
                    <a:srgbClr val="000000">
                      <a:alpha val="43137"/>
                    </a:srgbClr>
                  </a:outerShdw>
                </a:effectLst>
              </a:rPr>
              <a:t>and</a:t>
            </a:r>
            <a:r>
              <a:rPr lang="de-CH" sz="1600" dirty="0" smtClean="0">
                <a:effectLst>
                  <a:outerShdw blurRad="38100" dist="38100" dir="2700000" algn="tl">
                    <a:srgbClr val="000000">
                      <a:alpha val="43137"/>
                    </a:srgbClr>
                  </a:outerShdw>
                </a:effectLst>
              </a:rPr>
              <a:t> </a:t>
            </a:r>
            <a:r>
              <a:rPr lang="de-CH" sz="1600" dirty="0" err="1" smtClean="0">
                <a:effectLst>
                  <a:outerShdw blurRad="38100" dist="38100" dir="2700000" algn="tl">
                    <a:srgbClr val="000000">
                      <a:alpha val="43137"/>
                    </a:srgbClr>
                  </a:outerShdw>
                </a:effectLst>
              </a:rPr>
              <a:t>Sludge</a:t>
            </a:r>
            <a:endParaRPr lang="en-GB" sz="1600" dirty="0">
              <a:effectLst>
                <a:outerShdw blurRad="38100" dist="38100" dir="2700000" algn="tl">
                  <a:srgbClr val="000000">
                    <a:alpha val="43137"/>
                  </a:srgbClr>
                </a:outerShdw>
              </a:effectLst>
            </a:endParaRPr>
          </a:p>
        </p:txBody>
      </p:sp>
      <p:sp>
        <p:nvSpPr>
          <p:cNvPr id="15" name="Textfeld 14"/>
          <p:cNvSpPr txBox="1"/>
          <p:nvPr/>
        </p:nvSpPr>
        <p:spPr>
          <a:xfrm>
            <a:off x="107504" y="4284385"/>
            <a:ext cx="2888725" cy="338554"/>
          </a:xfrm>
          <a:prstGeom prst="rect">
            <a:avLst/>
          </a:prstGeom>
          <a:noFill/>
        </p:spPr>
        <p:txBody>
          <a:bodyPr wrap="square" rtlCol="0">
            <a:spAutoFit/>
          </a:bodyPr>
          <a:lstStyle/>
          <a:p>
            <a:r>
              <a:rPr lang="de-CH" sz="1600" dirty="0" err="1" smtClean="0">
                <a:effectLst>
                  <a:outerShdw blurRad="38100" dist="38100" dir="2700000" algn="tl">
                    <a:srgbClr val="000000">
                      <a:alpha val="43137"/>
                    </a:srgbClr>
                  </a:outerShdw>
                </a:effectLst>
              </a:rPr>
              <a:t>Water</a:t>
            </a:r>
            <a:r>
              <a:rPr lang="de-CH" sz="1600" dirty="0" smtClean="0">
                <a:effectLst>
                  <a:outerShdw blurRad="38100" dist="38100" dir="2700000" algn="tl">
                    <a:srgbClr val="000000">
                      <a:alpha val="43137"/>
                    </a:srgbClr>
                  </a:outerShdw>
                </a:effectLst>
              </a:rPr>
              <a:t> Supply </a:t>
            </a:r>
            <a:r>
              <a:rPr lang="de-CH" sz="1600" dirty="0" err="1" smtClean="0"/>
              <a:t>and</a:t>
            </a:r>
            <a:r>
              <a:rPr lang="de-CH" sz="1600" dirty="0" smtClean="0"/>
              <a:t> Treatment</a:t>
            </a:r>
            <a:endParaRPr lang="en-GB" sz="1600" dirty="0"/>
          </a:p>
        </p:txBody>
      </p:sp>
      <p:sp>
        <p:nvSpPr>
          <p:cNvPr id="17" name="Textfeld 16"/>
          <p:cNvSpPr txBox="1"/>
          <p:nvPr/>
        </p:nvSpPr>
        <p:spPr>
          <a:xfrm>
            <a:off x="719388" y="2915253"/>
            <a:ext cx="1386081" cy="584775"/>
          </a:xfrm>
          <a:prstGeom prst="rect">
            <a:avLst/>
          </a:prstGeom>
          <a:noFill/>
        </p:spPr>
        <p:txBody>
          <a:bodyPr wrap="square" rtlCol="0">
            <a:spAutoFit/>
          </a:bodyPr>
          <a:lstStyle/>
          <a:p>
            <a:r>
              <a:rPr lang="de-CH" sz="1600" dirty="0" err="1" smtClean="0">
                <a:effectLst>
                  <a:outerShdw blurRad="38100" dist="38100" dir="2700000" algn="tl">
                    <a:srgbClr val="000000">
                      <a:alpha val="43137"/>
                    </a:srgbClr>
                  </a:outerShdw>
                </a:effectLst>
              </a:rPr>
              <a:t>Water</a:t>
            </a:r>
            <a:r>
              <a:rPr lang="de-CH" sz="1600" dirty="0" smtClean="0">
                <a:effectLst>
                  <a:outerShdw blurRad="38100" dist="38100" dir="2700000" algn="tl">
                    <a:srgbClr val="000000">
                      <a:alpha val="43137"/>
                    </a:srgbClr>
                  </a:outerShdw>
                </a:effectLst>
              </a:rPr>
              <a:t> </a:t>
            </a:r>
            <a:r>
              <a:rPr lang="de-CH" sz="1600" dirty="0" err="1" smtClean="0">
                <a:effectLst>
                  <a:outerShdw blurRad="38100" dist="38100" dir="2700000" algn="tl">
                    <a:srgbClr val="000000">
                      <a:alpha val="43137"/>
                    </a:srgbClr>
                  </a:outerShdw>
                </a:effectLst>
              </a:rPr>
              <a:t>Safety</a:t>
            </a:r>
            <a:r>
              <a:rPr lang="de-CH" sz="1600" dirty="0" smtClean="0">
                <a:effectLst>
                  <a:outerShdw blurRad="38100" dist="38100" dir="2700000" algn="tl">
                    <a:srgbClr val="000000">
                      <a:alpha val="43137"/>
                    </a:srgbClr>
                  </a:outerShdw>
                </a:effectLst>
              </a:rPr>
              <a:t> </a:t>
            </a:r>
            <a:r>
              <a:rPr lang="de-CH" sz="1600" dirty="0" smtClean="0"/>
              <a:t>Management</a:t>
            </a:r>
            <a:endParaRPr lang="en-GB" sz="1600" dirty="0"/>
          </a:p>
        </p:txBody>
      </p:sp>
      <p:sp>
        <p:nvSpPr>
          <p:cNvPr id="16"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a:solidFill>
                  <a:schemeClr val="accent6">
                    <a:lumMod val="20000"/>
                    <a:lumOff val="80000"/>
                  </a:schemeClr>
                </a:solidFill>
              </a:rPr>
              <a:t>Introducing </a:t>
            </a:r>
            <a:r>
              <a:rPr lang="en-US" altLang="en-US" sz="2500" b="1" dirty="0" smtClean="0">
                <a:solidFill>
                  <a:schemeClr val="accent6">
                    <a:lumMod val="20000"/>
                    <a:lumOff val="80000"/>
                  </a:schemeClr>
                </a:solidFill>
              </a:rPr>
              <a:t>Sandec</a:t>
            </a:r>
            <a:endParaRPr lang="en-US" altLang="en-US" sz="2500" b="1" dirty="0">
              <a:solidFill>
                <a:schemeClr val="accent6">
                  <a:lumMod val="20000"/>
                  <a:lumOff val="80000"/>
                </a:schemeClr>
              </a:solidFill>
            </a:endParaRPr>
          </a:p>
        </p:txBody>
      </p:sp>
    </p:spTree>
    <p:extLst>
      <p:ext uri="{BB962C8B-B14F-4D97-AF65-F5344CB8AC3E}">
        <p14:creationId xmlns:p14="http://schemas.microsoft.com/office/powerpoint/2010/main" val="1588424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33373" y="267494"/>
            <a:ext cx="805497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2500" b="1" dirty="0" smtClean="0">
                <a:solidFill>
                  <a:schemeClr val="accent6">
                    <a:lumMod val="20000"/>
                    <a:lumOff val="80000"/>
                  </a:schemeClr>
                </a:solidFill>
              </a:rPr>
              <a:t>Our international partners</a:t>
            </a:r>
            <a:endParaRPr lang="en-US" altLang="en-US" sz="2500" b="1" dirty="0">
              <a:solidFill>
                <a:schemeClr val="accent6">
                  <a:lumMod val="20000"/>
                  <a:lumOff val="80000"/>
                </a:schemeClr>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5816" y="1555950"/>
            <a:ext cx="2443724" cy="4843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809" y="1495896"/>
            <a:ext cx="1550107" cy="54442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182" y="2696507"/>
            <a:ext cx="1531396" cy="27182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4440" y="1419622"/>
            <a:ext cx="2318296" cy="46366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3421" y="3675969"/>
            <a:ext cx="1766844" cy="79835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66544" y="2565997"/>
            <a:ext cx="1308278" cy="564829"/>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182" y="3757724"/>
            <a:ext cx="603602" cy="603602"/>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75736" y="3757724"/>
            <a:ext cx="603602" cy="603602"/>
          </a:xfrm>
          <a:prstGeom prst="rect">
            <a:avLst/>
          </a:prstGeom>
        </p:spPr>
      </p:pic>
      <p:pic>
        <p:nvPicPr>
          <p:cNvPr id="12" name="Picture 4" descr="https://www.iadb.org/sites/default/files/logos/logos-BID-10-en.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15816" y="2643688"/>
            <a:ext cx="3211530" cy="447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44234" y="3922659"/>
            <a:ext cx="657528" cy="779544"/>
          </a:xfrm>
          <a:prstGeom prst="rect">
            <a:avLst/>
          </a:prstGeom>
        </p:spPr>
      </p:pic>
    </p:spTree>
    <p:extLst>
      <p:ext uri="{BB962C8B-B14F-4D97-AF65-F5344CB8AC3E}">
        <p14:creationId xmlns:p14="http://schemas.microsoft.com/office/powerpoint/2010/main" val="15747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u_original_16_zu_9_25,4x14,3cm_DEF">
  <a:themeElements>
    <a:clrScheme name="Eawag_blau">
      <a:dk1>
        <a:srgbClr val="323232"/>
      </a:dk1>
      <a:lt1>
        <a:srgbClr val="FFFFFF"/>
      </a:lt1>
      <a:dk2>
        <a:srgbClr val="323232"/>
      </a:dk2>
      <a:lt2>
        <a:srgbClr val="AEDFF4"/>
      </a:lt2>
      <a:accent1>
        <a:srgbClr val="AEDFF4"/>
      </a:accent1>
      <a:accent2>
        <a:srgbClr val="00ADDD"/>
      </a:accent2>
      <a:accent3>
        <a:srgbClr val="FFFFFF"/>
      </a:accent3>
      <a:accent4>
        <a:srgbClr val="292929"/>
      </a:accent4>
      <a:accent5>
        <a:srgbClr val="D3ECF8"/>
      </a:accent5>
      <a:accent6>
        <a:srgbClr val="009CC8"/>
      </a:accent6>
      <a:hlink>
        <a:srgbClr val="005572"/>
      </a:hlink>
      <a:folHlink>
        <a:srgbClr val="AEDFF4"/>
      </a:folHlink>
    </a:clrScheme>
    <a:fontScheme name="Eawag_bla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wag_Presentation_Size_16to9_English.potx" id="{FB6BAD77-E151-4652-8EC2-B0F015C76BA2}" vid="{2323FCD8-1CED-4C2F-B183-B0A80DC6D9C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Eawag_Presentation_Size_16to9_English</Template>
  <TotalTime>0</TotalTime>
  <Words>2157</Words>
  <Application>Microsoft Office PowerPoint</Application>
  <PresentationFormat>On-screen Show (16:9)</PresentationFormat>
  <Paragraphs>368</Paragraphs>
  <Slides>58</Slides>
  <Notes>15</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MS PGothic</vt:lpstr>
      <vt:lpstr>宋体</vt:lpstr>
      <vt:lpstr>宋体</vt:lpstr>
      <vt:lpstr>Arial</vt:lpstr>
      <vt:lpstr>Arial Black</vt:lpstr>
      <vt:lpstr>Calibri</vt:lpstr>
      <vt:lpstr>Courier New</vt:lpstr>
      <vt:lpstr>Symbol</vt:lpstr>
      <vt:lpstr>Times New Roman</vt:lpstr>
      <vt:lpstr>Wingdings</vt:lpstr>
      <vt:lpstr>Blau_original_16_zu_9_25,4x14,3cm_DEF</vt:lpstr>
      <vt:lpstr>Sanitary Engineering for Development  </vt:lpstr>
      <vt:lpstr>Course Overview</vt:lpstr>
      <vt:lpstr>PowerPoint Presentation</vt:lpstr>
      <vt:lpstr>PowerPoint Presentation</vt:lpstr>
      <vt:lpstr>PowerPoint Presentation</vt:lpstr>
      <vt:lpstr>Part I – Introducing Sandec</vt:lpstr>
      <vt:lpstr>PowerPoint Presentation</vt:lpstr>
      <vt:lpstr>Eawag Department Sanitation for Development (Sandec)</vt:lpstr>
      <vt:lpstr>PowerPoint Presentation</vt:lpstr>
      <vt:lpstr>PowerPoint Presentation</vt:lpstr>
      <vt:lpstr>Part I – Setting the Scene</vt:lpstr>
      <vt:lpstr>PowerPoint Presentation</vt:lpstr>
      <vt:lpstr>PowerPoint Presentation</vt:lpstr>
      <vt:lpstr>PowerPoint Presentation</vt:lpstr>
      <vt:lpstr>PowerPoint Presentation</vt:lpstr>
      <vt:lpstr>PowerPoint Presentation</vt:lpstr>
      <vt:lpstr>PowerPoint Presentation</vt:lpstr>
      <vt:lpstr>Part II – WASH &amp; 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III – WASH &amp; the SDGs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IV – Semester Group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ETH Zuerich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english</dc:title>
  <dc:creator>Lüthi, Christoph</dc:creator>
  <cp:lastModifiedBy>Dalla Torre, Caterina</cp:lastModifiedBy>
  <cp:revision>220</cp:revision>
  <dcterms:created xsi:type="dcterms:W3CDTF">2019-08-12T12:38:50Z</dcterms:created>
  <dcterms:modified xsi:type="dcterms:W3CDTF">2024-09-10T09:00:48Z</dcterms:modified>
</cp:coreProperties>
</file>